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829" r:id="rId2"/>
    <p:sldMasterId id="2147483853" r:id="rId3"/>
    <p:sldMasterId id="2147483889" r:id="rId4"/>
    <p:sldMasterId id="2147483937" r:id="rId5"/>
  </p:sldMasterIdLst>
  <p:notesMasterIdLst>
    <p:notesMasterId r:id="rId31"/>
  </p:notesMasterIdLst>
  <p:handoutMasterIdLst>
    <p:handoutMasterId r:id="rId32"/>
  </p:handoutMasterIdLst>
  <p:sldIdLst>
    <p:sldId id="256" r:id="rId6"/>
    <p:sldId id="292" r:id="rId7"/>
    <p:sldId id="311" r:id="rId8"/>
    <p:sldId id="340" r:id="rId9"/>
    <p:sldId id="309" r:id="rId10"/>
    <p:sldId id="312" r:id="rId11"/>
    <p:sldId id="313" r:id="rId12"/>
    <p:sldId id="314" r:id="rId13"/>
    <p:sldId id="315" r:id="rId14"/>
    <p:sldId id="336" r:id="rId15"/>
    <p:sldId id="318" r:id="rId16"/>
    <p:sldId id="343" r:id="rId17"/>
    <p:sldId id="319" r:id="rId18"/>
    <p:sldId id="326" r:id="rId19"/>
    <p:sldId id="327" r:id="rId20"/>
    <p:sldId id="320" r:id="rId21"/>
    <p:sldId id="345" r:id="rId22"/>
    <p:sldId id="321" r:id="rId23"/>
    <p:sldId id="331" r:id="rId24"/>
    <p:sldId id="332" r:id="rId25"/>
    <p:sldId id="342" r:id="rId26"/>
    <p:sldId id="335" r:id="rId27"/>
    <p:sldId id="344" r:id="rId28"/>
    <p:sldId id="308" r:id="rId29"/>
    <p:sldId id="346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7A"/>
    <a:srgbClr val="23236B"/>
    <a:srgbClr val="1F1F5F"/>
    <a:srgbClr val="1A1A4E"/>
    <a:srgbClr val="333399"/>
    <a:srgbClr val="3333FF"/>
    <a:srgbClr val="6666FF"/>
    <a:srgbClr val="585454"/>
    <a:srgbClr val="5A5656"/>
    <a:srgbClr val="FFF0D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3548" autoAdjust="0"/>
  </p:normalViewPr>
  <p:slideViewPr>
    <p:cSldViewPr>
      <p:cViewPr>
        <p:scale>
          <a:sx n="60" d="100"/>
          <a:sy n="60" d="100"/>
        </p:scale>
        <p:origin x="-156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0" d="100"/>
          <a:sy n="100" d="100"/>
        </p:scale>
        <p:origin x="-2309" y="140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3/9/14</a:t>
            </a:r>
          </a:p>
          <a:p>
            <a:pPr>
              <a:defRPr/>
            </a:pPr>
            <a:r>
              <a:rPr lang="en-US"/>
              <a:t>Memorial Blvd.</a:t>
            </a:r>
          </a:p>
          <a:p>
            <a:pPr>
              <a:defRPr/>
            </a:pPr>
            <a:r>
              <a:rPr lang="en-US"/>
              <a:t>File: 1237</a:t>
            </a:r>
          </a:p>
          <a:p>
            <a:pPr>
              <a:defRPr/>
            </a:pPr>
            <a:r>
              <a:rPr lang="en-US"/>
              <a:t>Chris Reeves</a:t>
            </a:r>
          </a:p>
          <a:p>
            <a:pPr>
              <a:defRPr/>
            </a:pPr>
            <a:r>
              <a:rPr lang="en-US"/>
              <a:t>www.thegoodteacher com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7185138-F1CF-4D4A-895D-8034500ABAF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E00EBD66-D00D-4940-BC80-47B3A19042A2}" type="datetimeFigureOut">
              <a:rPr lang="es-CL"/>
              <a:pPr>
                <a:defRPr/>
              </a:pPr>
              <a:t>06-05-2017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CL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CL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8833B546-47B0-4E08-9D1D-9FDFB8E75E83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CL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F00DCE-E799-473F-8D00-F1E70F851A95}" type="slidenum">
              <a:rPr lang="es-CL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C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CL"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649CA3-EA99-4194-8548-8218980A883C}" type="slidenum">
              <a:rPr lang="es-CL">
                <a:cs typeface="Arial" charset="0"/>
              </a:rPr>
              <a:pPr/>
              <a:t>24</a:t>
            </a:fld>
            <a:endParaRPr lang="es-CL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51F55-0A3C-42FB-9E4A-1DD2658D3B5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90F10-0221-413C-A75F-907AEBBD550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317EE-475F-4577-84F1-6AC6C84D785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E23A5-3130-49DE-BBD7-39A0C1BA4D5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D4CF8-D376-4E40-A8E9-069D0F3A13C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AB904-23E3-4F75-993E-6CD3A8401B4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2873A-1B47-45F5-B1C5-673F96093F9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F62CD-EADC-4C38-B064-25CEBD1E459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EA8DF-C5FD-46D7-ABA9-F2DD748EA38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ACF2A-D220-40DB-B44F-CCB8E06A51E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290F9-9EEC-4F8E-A7F5-4F2B7B64AD8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51F55-0A3C-42FB-9E4A-1DD2658D3B53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90F10-0221-413C-A75F-907AEBBD5503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317EE-475F-4577-84F1-6AC6C84D785B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E23A5-3130-49DE-BBD7-39A0C1BA4D54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D4CF8-D376-4E40-A8E9-069D0F3A13CA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AB904-23E3-4F75-993E-6CD3A8401B46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2873A-1B47-45F5-B1C5-673F96093F94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F62CD-EADC-4C38-B064-25CEBD1E4598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EA8DF-C5FD-46D7-ABA9-F2DD748EA389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ACF2A-D220-40DB-B44F-CCB8E06A51E5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290F9-9EEC-4F8E-A7F5-4F2B7B64AD83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B147-AA68-4844-AA5E-83FC8D3474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1564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ACD6-F040-4338-8D31-32971C7D4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5550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FEA1-09DC-4FFB-8EEE-B977D78E41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82466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427C-984D-462D-952A-C730F8C15A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7969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E4EF-D6AB-48A1-9525-A1A3DA507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77125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0F05-9E8C-4049-9B88-33C0662AE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28751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5E90C-4FA6-468E-8E56-40931D91CDC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19045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50474-6D64-4732-809B-EEC0EA7691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3832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7BE2-355C-4627-ACE2-72A0B32D24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77852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44032-071E-4795-B323-AD11921ECE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2027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1B12-38FF-481A-9A31-C061B90130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9777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E758-8C65-4151-87CE-8091EB47A7CA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B4A17-C6E5-4EE1-8D31-80C4DF9C895C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C32-1C0E-4AA8-B45F-D3BF919B3EF6}" type="datetimeFigureOut">
              <a:rPr lang="es-CL">
                <a:solidFill>
                  <a:prstClr val="black">
                    <a:tint val="75000"/>
                  </a:prstClr>
                </a:solidFill>
              </a:rPr>
              <a:pPr/>
              <a:t>06-05-2017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55A65-5CB6-473E-93ED-8A9ACC0AC194}" type="slidenum">
              <a:rPr lang="es-CL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fld id="{BF19A458-4423-4150-B72A-C70E1FBD779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  <a:cs typeface="+mn-cs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  <a:cs typeface="+mn-cs"/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random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fld id="{BF19A458-4423-4150-B72A-C70E1FBD7790}" type="slidenum">
              <a:rPr lang="en-US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ransition>
    <p:random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/>
            <a:endParaRPr lang="en-US">
              <a:solidFill>
                <a:prstClr val="black">
                  <a:tint val="75000"/>
                </a:prstClr>
              </a:solidFill>
              <a:latin typeface="Arial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/>
            <a:endParaRPr lang="en-US">
              <a:solidFill>
                <a:prstClr val="black">
                  <a:tint val="75000"/>
                </a:prstClr>
              </a:solidFill>
              <a:latin typeface="Arial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/>
            <a:fld id="{EEF25AAC-7683-4DE5-848D-48903F41358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rPr>
              <a:pPr eaLnBrk="0" hangingPunct="0"/>
              <a:t>‹Nº›</a:t>
            </a:fld>
            <a:endParaRPr lang="en-US">
              <a:solidFill>
                <a:prstClr val="black">
                  <a:tint val="75000"/>
                </a:prstClr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831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A9E758-8C65-4151-87CE-8091EB47A7CA}" type="datetimeFigureOut">
              <a:rPr lang="es-C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06-05-2017</a:t>
            </a:fld>
            <a:endParaRPr lang="es-CL" smtClean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CL" smtClean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3B4A17-C6E5-4EE1-8D31-80C4DF9C895C}" type="slidenum">
              <a:rPr lang="es-C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CL" smtClean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0316C32-1C0E-4AA8-B45F-D3BF919B3EF6}" type="datetimeFigureOut">
              <a:rPr lang="es-CL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06-05-2017</a:t>
            </a:fld>
            <a:endParaRPr lang="es-CL" smtClean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CL" smtClean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8E55A65-5CB6-473E-93ED-8A9ACC0AC194}" type="slidenum">
              <a:rPr lang="es-CL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CL" smtClean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rlosrbello.wordpres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609600"/>
            <a:ext cx="88392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                        </a:t>
            </a:r>
            <a:r>
              <a:rPr lang="en-US" sz="54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8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</a:t>
            </a:r>
            <a:r>
              <a:rPr lang="en-US" sz="4800" b="1" i="1" dirty="0" err="1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Identificar</a:t>
            </a:r>
            <a:r>
              <a:rPr lang="en-US" sz="48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 la             (</a:t>
            </a:r>
            <a:r>
              <a:rPr lang="en-US" sz="4800" b="1" i="1" dirty="0" err="1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verdadera</a:t>
            </a:r>
            <a:r>
              <a:rPr lang="en-US" sz="48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) Iglesia del </a:t>
            </a:r>
            <a:r>
              <a:rPr lang="en-US" sz="4800" b="1" i="1" dirty="0" err="1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Señor</a:t>
            </a:r>
            <a:endParaRPr lang="en-US" sz="4800" b="1" i="1" dirty="0" smtClean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28600" y="3200400"/>
            <a:ext cx="868680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L" sz="3400" b="1" dirty="0" smtClean="0">
                <a:solidFill>
                  <a:srgbClr val="28287A"/>
                </a:solidFill>
                <a:latin typeface="Constantia" pitchFamily="18" charset="0"/>
                <a:cs typeface="Arial" pitchFamily="34" charset="0"/>
              </a:rPr>
              <a:t>La Iglesia del Nuevo Testamento </a:t>
            </a:r>
          </a:p>
          <a:p>
            <a:pPr algn="ctr">
              <a:defRPr/>
            </a:pPr>
            <a:r>
              <a:rPr lang="es-CL" sz="3400" b="1" dirty="0" smtClean="0">
                <a:solidFill>
                  <a:srgbClr val="28287A"/>
                </a:solidFill>
                <a:latin typeface="Constantia" pitchFamily="18" charset="0"/>
                <a:cs typeface="Arial" pitchFamily="34" charset="0"/>
              </a:rPr>
              <a:t>Vs. </a:t>
            </a:r>
          </a:p>
          <a:p>
            <a:pPr algn="ctr">
              <a:defRPr/>
            </a:pPr>
            <a:r>
              <a:rPr lang="es-CL" sz="3400" b="1" dirty="0" smtClean="0">
                <a:solidFill>
                  <a:srgbClr val="28287A"/>
                </a:solidFill>
                <a:latin typeface="Constantia" pitchFamily="18" charset="0"/>
                <a:cs typeface="Arial" pitchFamily="34" charset="0"/>
              </a:rPr>
              <a:t>El </a:t>
            </a:r>
            <a:r>
              <a:rPr lang="es-CL" sz="3400" b="1" dirty="0" err="1" smtClean="0">
                <a:solidFill>
                  <a:srgbClr val="28287A"/>
                </a:solidFill>
                <a:latin typeface="Constantia" pitchFamily="18" charset="0"/>
                <a:cs typeface="Arial" pitchFamily="34" charset="0"/>
              </a:rPr>
              <a:t>Denominacionalismo</a:t>
            </a:r>
            <a:r>
              <a:rPr lang="es-CL" sz="3400" b="1" dirty="0" smtClean="0">
                <a:solidFill>
                  <a:srgbClr val="28287A"/>
                </a:solidFill>
                <a:latin typeface="Constantia" pitchFamily="18" charset="0"/>
                <a:cs typeface="Arial" pitchFamily="34" charset="0"/>
              </a:rPr>
              <a:t> de Hoy Día</a:t>
            </a:r>
            <a:endParaRPr lang="es-CL" sz="3400" b="1" dirty="0">
              <a:solidFill>
                <a:srgbClr val="28287A"/>
              </a:solidFill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029200"/>
            <a:ext cx="4343400" cy="1447800"/>
          </a:xfrm>
        </p:spPr>
        <p:txBody>
          <a:bodyPr/>
          <a:lstStyle/>
          <a:p>
            <a:r>
              <a:rPr lang="en-US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nstantia" pitchFamily="18" charset="0"/>
              </a:rPr>
              <a:t>Jesús </a:t>
            </a:r>
            <a:r>
              <a:rPr lang="en-US" sz="28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nstantia" pitchFamily="18" charset="0"/>
              </a:rPr>
              <a:t>dijo</a:t>
            </a:r>
            <a:r>
              <a:rPr lang="en-US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nstantia" pitchFamily="18" charset="0"/>
              </a:rPr>
              <a:t>…           “</a:t>
            </a:r>
            <a:r>
              <a:rPr lang="en-US" sz="28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nstantia" pitchFamily="18" charset="0"/>
              </a:rPr>
              <a:t>Edificaré</a:t>
            </a:r>
            <a:r>
              <a:rPr lang="en-US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nstantia" pitchFamily="18" charset="0"/>
              </a:rPr>
              <a:t> mi </a:t>
            </a:r>
            <a:r>
              <a:rPr lang="en-US" sz="28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nstantia" pitchFamily="18" charset="0"/>
              </a:rPr>
              <a:t>iglesia</a:t>
            </a:r>
            <a:r>
              <a:rPr lang="en-US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nstantia" pitchFamily="18" charset="0"/>
              </a:rPr>
              <a:t>”</a:t>
            </a:r>
            <a:endParaRPr lang="en-US" sz="2800" b="1" i="1" dirty="0">
              <a:solidFill>
                <a:schemeClr val="tx1">
                  <a:lumMod val="85000"/>
                  <a:lumOff val="15000"/>
                </a:schemeClr>
              </a:solidFill>
              <a:latin typeface="Constantia" pitchFamily="18" charset="0"/>
            </a:endParaRPr>
          </a:p>
          <a:p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nstantia" pitchFamily="18" charset="0"/>
              </a:rPr>
              <a:t>Mateo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tantia" pitchFamily="18" charset="0"/>
              </a:rPr>
              <a:t>16:18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4953000"/>
            <a:ext cx="2743200" cy="1752600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9906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Introducción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4800" y="1524000"/>
            <a:ext cx="8686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¿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Por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 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qué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 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es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 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necesario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 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este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 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estudio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?</a:t>
            </a:r>
          </a:p>
          <a:p>
            <a:pPr marL="742950" lvl="1" indent="-285750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Hay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muchas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iglesias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hoy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día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;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todas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reclaman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ser la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 ¿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Está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correcta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cada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? 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(¿Es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correcta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la idea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que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, “No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importa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cuál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uno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pertenezca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porque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todas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llegan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al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mismo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Dios”? O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que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“¿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Sólo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importa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que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uno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sea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sincero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?”)</a:t>
            </a:r>
            <a:endParaRPr kumimoji="0" lang="en-US" sz="20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cida Sans Unicode" pitchFamily="34" charset="0"/>
              <a:cs typeface="Lucida Sans Unicode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Yo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debo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estar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seguro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con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respecto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a la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que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soy parte 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(2 Cor. 13:5; 1 Jn. 4:1; </a:t>
            </a:r>
            <a:r>
              <a:rPr kumimoji="0" lang="en-US" sz="2000" b="1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Hch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 17:11; 2 </a:t>
            </a:r>
            <a:r>
              <a:rPr kumimoji="0" lang="en-US" sz="2000" b="1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Tes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 2:10-12)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¿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Cómo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puedo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ayudar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alguien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identificar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localizar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) la (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verdadera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)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?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¿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Cómo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 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identificar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 (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localizar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) 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algo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 </a:t>
            </a:r>
            <a:r>
              <a:rPr kumimoji="0" lang="en-US" sz="27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perdido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?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No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usamos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los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sentimientos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, u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opiniones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Nos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fijamos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características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distintivas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Ej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: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Para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encontrar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su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auto en el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estacionamiento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Para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encontrar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persona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perdida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, o a un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fugitivo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	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kumimoji="0" lang="en-US" sz="26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orbel" pitchFamily="34" charset="0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en-US" sz="27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kumimoji="0" lang="en-US" sz="23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9906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Introducción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86800" cy="5105400"/>
          </a:xfrm>
        </p:spPr>
        <p:txBody>
          <a:bodyPr/>
          <a:lstStyle/>
          <a:p>
            <a:pPr eaLnBrk="1" hangingPunct="1">
              <a:spcBef>
                <a:spcPts val="800"/>
              </a:spcBef>
              <a:buFont typeface="Wingdings" pitchFamily="2" charset="2"/>
              <a:buChar char="§"/>
            </a:pP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Para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identificar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verdadera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vamos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fijarnos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sus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b="1" dirty="0" err="1" smtClean="0">
                <a:latin typeface="Lucida Sans Unicode" pitchFamily="34" charset="0"/>
                <a:cs typeface="Lucida Sans Unicode" pitchFamily="34" charset="0"/>
              </a:rPr>
              <a:t>características</a:t>
            </a:r>
            <a:r>
              <a:rPr lang="en-US" sz="265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b="1" dirty="0" err="1" smtClean="0">
                <a:latin typeface="Lucida Sans Unicode" pitchFamily="34" charset="0"/>
                <a:cs typeface="Lucida Sans Unicode" pitchFamily="34" charset="0"/>
              </a:rPr>
              <a:t>distintivas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lvl="1" eaLnBrk="1" hangingPunct="1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El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Jesucristo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estableció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Su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b="1" dirty="0" smtClean="0">
                <a:latin typeface="Lucida Sans Unicode" pitchFamily="34" charset="0"/>
                <a:cs typeface="Lucida Sans Unicode" pitchFamily="34" charset="0"/>
              </a:rPr>
              <a:t>(Mateo 16:18)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y le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dió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un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diseño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(forma,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modelo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)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determinada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b="1" dirty="0" smtClean="0">
                <a:latin typeface="Lucida Sans Unicode" pitchFamily="34" charset="0"/>
                <a:cs typeface="Lucida Sans Unicode" pitchFamily="34" charset="0"/>
              </a:rPr>
              <a:t>(Heb. 8:5; 2 Tim. 1:13)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. El Nuevo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Testamento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revela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el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diseño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o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modelo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decir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23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características</a:t>
            </a:r>
            <a:r>
              <a:rPr lang="en-US" sz="2300" b="1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300" b="1" dirty="0" smtClean="0">
                <a:latin typeface="Lucida Sans Unicode" pitchFamily="34" charset="0"/>
                <a:cs typeface="Lucida Sans Unicode" pitchFamily="34" charset="0"/>
              </a:rPr>
              <a:t> que Cristo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estableció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.          </a:t>
            </a:r>
          </a:p>
          <a:p>
            <a:pPr lvl="1" eaLnBrk="1" hangingPunct="1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Si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hoy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día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dice ser la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tiene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que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tener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misma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forma o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diseño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que Cristo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dio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a Su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como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se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ve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en el Nuevo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Testamento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;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decir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tiene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que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tener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23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mismas</a:t>
            </a:r>
            <a:r>
              <a:rPr lang="en-US" sz="23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características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lvl="1" eaLnBrk="1" hangingPunct="1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En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esta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lección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vamos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ver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23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características</a:t>
            </a:r>
            <a:r>
              <a:rPr lang="en-US" sz="2300" b="1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300" b="1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2300" b="1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, y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contrastarlas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con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iglesias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de los hombres (o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denominaciones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religiosas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hoy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300" dirty="0" err="1" smtClean="0">
                <a:latin typeface="Lucida Sans Unicode" pitchFamily="34" charset="0"/>
                <a:cs typeface="Lucida Sans Unicode" pitchFamily="34" charset="0"/>
              </a:rPr>
              <a:t>día</a:t>
            </a:r>
            <a:r>
              <a:rPr lang="en-US" sz="2300" dirty="0" smtClean="0">
                <a:latin typeface="Lucida Sans Unicode" pitchFamily="34" charset="0"/>
                <a:cs typeface="Lucida Sans Unicode" pitchFamily="34" charset="0"/>
              </a:rPr>
              <a:t>).</a:t>
            </a:r>
          </a:p>
          <a:p>
            <a:pPr lvl="2" eaLnBrk="1" hangingPunct="1">
              <a:spcBef>
                <a:spcPts val="1200"/>
              </a:spcBef>
              <a:buFont typeface="Wingdings" pitchFamily="2" charset="2"/>
              <a:buChar char="§"/>
            </a:pPr>
            <a:endParaRPr lang="en-US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endParaRPr lang="en-US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600" b="1" dirty="0" smtClean="0">
              <a:solidFill>
                <a:srgbClr val="333399"/>
              </a:solidFill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1200"/>
              </a:spcBef>
              <a:buClr>
                <a:schemeClr val="accent1"/>
              </a:buClr>
              <a:buNone/>
            </a:pPr>
            <a:endParaRPr lang="en-US" sz="27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839200" cy="8382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Introducción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86800" cy="5105400"/>
          </a:xfrm>
        </p:spPr>
        <p:txBody>
          <a:bodyPr/>
          <a:lstStyle/>
          <a:p>
            <a:pPr eaLnBrk="1" hangingPunct="1">
              <a:spcBef>
                <a:spcPts val="800"/>
              </a:spcBef>
              <a:buFont typeface="Wingdings" pitchFamily="2" charset="2"/>
              <a:buChar char="§"/>
            </a:pP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¿En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cuáles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b="1" dirty="0" err="1" smtClean="0">
                <a:latin typeface="Lucida Sans Unicode" pitchFamily="34" charset="0"/>
                <a:cs typeface="Lucida Sans Unicode" pitchFamily="34" charset="0"/>
              </a:rPr>
              <a:t>caracteríasticas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nos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vamos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fijar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b="1" dirty="0" err="1" smtClean="0">
                <a:latin typeface="Lucida Sans Unicode" pitchFamily="34" charset="0"/>
                <a:cs typeface="Lucida Sans Unicode" pitchFamily="34" charset="0"/>
              </a:rPr>
              <a:t>para</a:t>
            </a:r>
            <a:r>
              <a:rPr lang="en-US" sz="265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b="1" dirty="0" err="1" smtClean="0">
                <a:latin typeface="Lucida Sans Unicode" pitchFamily="34" charset="0"/>
                <a:cs typeface="Lucida Sans Unicode" pitchFamily="34" charset="0"/>
              </a:rPr>
              <a:t>identificar</a:t>
            </a:r>
            <a:r>
              <a:rPr lang="en-US" sz="2650" b="1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25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2500" b="1" dirty="0" err="1" smtClean="0">
                <a:latin typeface="Lucida Sans Unicode" pitchFamily="34" charset="0"/>
                <a:cs typeface="Lucida Sans Unicode" pitchFamily="34" charset="0"/>
              </a:rPr>
              <a:t>verdadera</a:t>
            </a:r>
            <a:r>
              <a:rPr lang="en-US" sz="2500" b="1" dirty="0" smtClean="0">
                <a:latin typeface="Lucida Sans Unicode" pitchFamily="34" charset="0"/>
                <a:cs typeface="Lucida Sans Unicode" pitchFamily="34" charset="0"/>
              </a:rPr>
              <a:t>) </a:t>
            </a:r>
            <a:r>
              <a:rPr lang="en-US" sz="2650" b="1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650" b="1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2650" b="1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265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hoy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650" dirty="0" err="1" smtClean="0">
                <a:latin typeface="Lucida Sans Unicode" pitchFamily="34" charset="0"/>
                <a:cs typeface="Lucida Sans Unicode" pitchFamily="34" charset="0"/>
              </a:rPr>
              <a:t>día</a:t>
            </a:r>
            <a:r>
              <a:rPr lang="en-US" sz="2650" dirty="0" smtClean="0">
                <a:latin typeface="Lucida Sans Unicode" pitchFamily="34" charset="0"/>
                <a:cs typeface="Lucida Sans Unicode" pitchFamily="34" charset="0"/>
              </a:rPr>
              <a:t>?</a:t>
            </a:r>
          </a:p>
          <a:p>
            <a:pPr lvl="1" eaLnBrk="1" hangingPunct="1">
              <a:spcBef>
                <a:spcPts val="700"/>
              </a:spcBef>
              <a:buFont typeface="Wingdings" pitchFamily="2" charset="2"/>
              <a:buChar char="§"/>
            </a:pP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Nombre de la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endParaRPr lang="en-US" sz="21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700"/>
              </a:spcBef>
              <a:buFont typeface="Wingdings" pitchFamily="2" charset="2"/>
              <a:buChar char="§"/>
            </a:pP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Lugar de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Nacimiento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(¿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Dónde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comenzó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?)</a:t>
            </a:r>
          </a:p>
          <a:p>
            <a:pPr lvl="1" eaLnBrk="1" hangingPunct="1">
              <a:spcBef>
                <a:spcPts val="700"/>
              </a:spcBef>
              <a:buFont typeface="Wingdings" pitchFamily="2" charset="2"/>
              <a:buChar char="§"/>
            </a:pP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Edad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(¿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Cuándo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comenzó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?)</a:t>
            </a:r>
          </a:p>
          <a:p>
            <a:pPr lvl="1" eaLnBrk="1" hangingPunct="1">
              <a:spcBef>
                <a:spcPts val="700"/>
              </a:spcBef>
              <a:buFont typeface="Wingdings" pitchFamily="2" charset="2"/>
              <a:buChar char="§"/>
            </a:pP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Fundador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/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Fundamento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endParaRPr lang="en-US" sz="21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700"/>
              </a:spcBef>
              <a:buFont typeface="Wingdings" pitchFamily="2" charset="2"/>
              <a:buChar char="§"/>
            </a:pP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Doctrina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/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Mensaje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endParaRPr lang="en-US" sz="21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700"/>
              </a:spcBef>
              <a:buFont typeface="Wingdings" pitchFamily="2" charset="2"/>
              <a:buChar char="§"/>
            </a:pP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Organización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endParaRPr lang="en-US" sz="21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700"/>
              </a:spcBef>
              <a:buFont typeface="Wingdings" pitchFamily="2" charset="2"/>
              <a:buChar char="§"/>
            </a:pP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Trabajo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Misión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Naturaleza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) de la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endParaRPr lang="en-US" sz="21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700"/>
              </a:spcBef>
              <a:buFont typeface="Wingdings" pitchFamily="2" charset="2"/>
              <a:buChar char="§"/>
            </a:pP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Adoración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endParaRPr lang="en-US" sz="21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700"/>
              </a:spcBef>
              <a:buFont typeface="Wingdings" pitchFamily="2" charset="2"/>
              <a:buChar char="§"/>
            </a:pP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Condiciones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Membresía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endParaRPr lang="en-US" sz="21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700"/>
              </a:spcBef>
              <a:buFont typeface="Wingdings" pitchFamily="2" charset="2"/>
              <a:buChar char="§"/>
            </a:pP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Otras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Características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que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También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Importan</a:t>
            </a:r>
            <a:endParaRPr lang="en-US" sz="21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800"/>
              </a:spcBef>
              <a:buFont typeface="Wingdings" pitchFamily="2" charset="2"/>
              <a:buChar char="§"/>
            </a:pPr>
            <a:endParaRPr lang="en-US" sz="225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800"/>
              </a:spcBef>
              <a:buFont typeface="Wingdings" pitchFamily="2" charset="2"/>
              <a:buChar char="§"/>
            </a:pPr>
            <a:endParaRPr lang="en-US" sz="2250" dirty="0" smtClean="0">
              <a:latin typeface="Lucida Sans Unicode" pitchFamily="34" charset="0"/>
              <a:cs typeface="Lucida Sans Unicode" pitchFamily="34" charset="0"/>
            </a:endParaRPr>
          </a:p>
          <a:p>
            <a:pPr lvl="2" eaLnBrk="1" hangingPunct="1">
              <a:spcBef>
                <a:spcPts val="1200"/>
              </a:spcBef>
              <a:buFont typeface="Wingdings" pitchFamily="2" charset="2"/>
              <a:buChar char="§"/>
            </a:pPr>
            <a:endParaRPr lang="en-US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endParaRPr lang="en-US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600" b="1" dirty="0" smtClean="0">
              <a:solidFill>
                <a:srgbClr val="333399"/>
              </a:solidFill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1200"/>
              </a:spcBef>
              <a:buClr>
                <a:schemeClr val="accent1"/>
              </a:buClr>
              <a:buNone/>
            </a:pPr>
            <a:endParaRPr lang="en-US" sz="27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839200" cy="8382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Nombre de la Iglesia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4419600" cy="4495800"/>
          </a:xfrm>
        </p:spPr>
        <p:txBody>
          <a:bodyPr/>
          <a:lstStyle/>
          <a:p>
            <a:pPr algn="ctr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2600" b="1" dirty="0" smtClean="0">
                <a:latin typeface="Corbel" pitchFamily="34" charset="0"/>
                <a:cs typeface="Arial" charset="0"/>
              </a:rPr>
              <a:t>La Iglesia del </a:t>
            </a:r>
            <a:r>
              <a:rPr lang="en-US" sz="2600" b="1" dirty="0" err="1" smtClean="0">
                <a:latin typeface="Corbel" pitchFamily="34" charset="0"/>
                <a:cs typeface="Arial" charset="0"/>
              </a:rPr>
              <a:t>Señor</a:t>
            </a:r>
            <a:endParaRPr lang="en-US" sz="2600" b="1" dirty="0" smtClean="0">
              <a:latin typeface="Corbel" pitchFamily="34" charset="0"/>
              <a:cs typeface="Arial" charset="0"/>
            </a:endParaRP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Cristianos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(Hch.11:26; cp. 4:12)</a:t>
            </a: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None/>
            </a:pP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Otros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nombres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: </a:t>
            </a:r>
            <a:r>
              <a:rPr lang="en-US" sz="1600" i="1" dirty="0" err="1" smtClean="0">
                <a:latin typeface="Lucida Sans Unicode" pitchFamily="34" charset="0"/>
                <a:cs typeface="Lucida Sans Unicode" pitchFamily="34" charset="0"/>
              </a:rPr>
              <a:t>discípulos</a:t>
            </a:r>
            <a:r>
              <a:rPr lang="en-US" sz="1600" i="1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600" i="1" dirty="0" err="1" smtClean="0">
                <a:latin typeface="Lucida Sans Unicode" pitchFamily="34" charset="0"/>
                <a:cs typeface="Lucida Sans Unicode" pitchFamily="34" charset="0"/>
              </a:rPr>
              <a:t>creyentes</a:t>
            </a:r>
            <a:r>
              <a:rPr lang="en-US" sz="1600" i="1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600" i="1" dirty="0" err="1" smtClean="0">
                <a:latin typeface="Lucida Sans Unicode" pitchFamily="34" charset="0"/>
                <a:cs typeface="Lucida Sans Unicode" pitchFamily="34" charset="0"/>
              </a:rPr>
              <a:t>santos</a:t>
            </a:r>
            <a:r>
              <a:rPr lang="en-US" sz="1600" i="1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600" i="1" dirty="0" err="1" smtClean="0">
                <a:latin typeface="Lucida Sans Unicode" pitchFamily="34" charset="0"/>
                <a:cs typeface="Lucida Sans Unicode" pitchFamily="34" charset="0"/>
              </a:rPr>
              <a:t>hijos</a:t>
            </a:r>
            <a:r>
              <a:rPr lang="en-US" sz="1600" i="1" dirty="0" smtClean="0">
                <a:latin typeface="Lucida Sans Unicode" pitchFamily="34" charset="0"/>
                <a:cs typeface="Lucida Sans Unicode" pitchFamily="34" charset="0"/>
              </a:rPr>
              <a:t> de Dios, </a:t>
            </a:r>
            <a:r>
              <a:rPr lang="en-US" sz="1600" i="1" dirty="0" err="1" smtClean="0">
                <a:latin typeface="Lucida Sans Unicode" pitchFamily="34" charset="0"/>
                <a:cs typeface="Lucida Sans Unicode" pitchFamily="34" charset="0"/>
              </a:rPr>
              <a:t>hermanos</a:t>
            </a:r>
            <a:r>
              <a:rPr lang="en-US" sz="1600" i="1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etc.)</a:t>
            </a: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None/>
            </a:pPr>
            <a:endParaRPr lang="en-US" sz="40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i="1" dirty="0" smtClean="0">
                <a:latin typeface="Lucida Sans Unicode" pitchFamily="34" charset="0"/>
                <a:cs typeface="Lucida Sans Unicode" pitchFamily="34" charset="0"/>
              </a:rPr>
              <a:t>Iglesia de Dios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(1 Cor. 1:2)</a:t>
            </a: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i="1" dirty="0" smtClean="0">
                <a:latin typeface="Lucida Sans Unicode" pitchFamily="34" charset="0"/>
                <a:cs typeface="Lucida Sans Unicode" pitchFamily="34" charset="0"/>
              </a:rPr>
              <a:t>Iglesia del </a:t>
            </a:r>
            <a:r>
              <a:rPr lang="en-US" sz="1900" i="1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1900" i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(Hch. 20.28)</a:t>
            </a: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i="1" dirty="0" smtClean="0">
                <a:latin typeface="Lucida Sans Unicode" pitchFamily="34" charset="0"/>
                <a:cs typeface="Lucida Sans Unicode" pitchFamily="34" charset="0"/>
              </a:rPr>
              <a:t>Iglesia de Cristo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(Rom. 16:16)</a:t>
            </a: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i="1" dirty="0" smtClean="0">
                <a:latin typeface="Lucida Sans Unicode" pitchFamily="34" charset="0"/>
                <a:cs typeface="Lucida Sans Unicode" pitchFamily="34" charset="0"/>
              </a:rPr>
              <a:t>El </a:t>
            </a:r>
            <a:r>
              <a:rPr lang="en-US" sz="1900" i="1" dirty="0" err="1" smtClean="0">
                <a:latin typeface="Lucida Sans Unicode" pitchFamily="34" charset="0"/>
                <a:cs typeface="Lucida Sans Unicode" pitchFamily="34" charset="0"/>
              </a:rPr>
              <a:t>Reino</a:t>
            </a:r>
            <a:r>
              <a:rPr lang="en-US" sz="1900" i="1" dirty="0" smtClean="0">
                <a:latin typeface="Lucida Sans Unicode" pitchFamily="34" charset="0"/>
                <a:cs typeface="Lucida Sans Unicode" pitchFamily="34" charset="0"/>
              </a:rPr>
              <a:t> de Dios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(Rom. 14:17)</a:t>
            </a: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i="1" dirty="0" smtClean="0">
                <a:latin typeface="Lucida Sans Unicode" pitchFamily="34" charset="0"/>
                <a:cs typeface="Lucida Sans Unicode" pitchFamily="34" charset="0"/>
              </a:rPr>
              <a:t>La Casa de Dios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(1 Tim. 3:15)</a:t>
            </a: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i="1" dirty="0" smtClean="0">
                <a:latin typeface="Lucida Sans Unicode" pitchFamily="34" charset="0"/>
                <a:cs typeface="Lucida Sans Unicode" pitchFamily="34" charset="0"/>
              </a:rPr>
              <a:t>La </a:t>
            </a:r>
            <a:r>
              <a:rPr lang="en-US" sz="1900" i="1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900" i="1" dirty="0" smtClean="0">
                <a:latin typeface="Lucida Sans Unicode" pitchFamily="34" charset="0"/>
                <a:cs typeface="Lucida Sans Unicode" pitchFamily="34" charset="0"/>
              </a:rPr>
              <a:t> de los </a:t>
            </a:r>
            <a:r>
              <a:rPr lang="en-US" sz="1900" i="1" dirty="0" err="1" smtClean="0">
                <a:latin typeface="Lucida Sans Unicode" pitchFamily="34" charset="0"/>
                <a:cs typeface="Lucida Sans Unicode" pitchFamily="34" charset="0"/>
              </a:rPr>
              <a:t>primogénitos</a:t>
            </a:r>
            <a:r>
              <a:rPr lang="en-US" sz="1900" i="1" dirty="0" smtClean="0">
                <a:latin typeface="Lucida Sans Unicode" pitchFamily="34" charset="0"/>
                <a:cs typeface="Lucida Sans Unicode" pitchFamily="34" charset="0"/>
              </a:rPr>
              <a:t>   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(Heb. 12:23)</a:t>
            </a: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El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Templo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de Dios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(Ef. 2:21-22)</a:t>
            </a:r>
          </a:p>
          <a:p>
            <a:pPr marL="273050" indent="-273050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* Son </a:t>
            </a:r>
            <a:r>
              <a:rPr lang="en-US" sz="1750" dirty="0" err="1" smtClean="0">
                <a:latin typeface="Lucida Sans Unicode" pitchFamily="34" charset="0"/>
                <a:cs typeface="Lucida Sans Unicode" pitchFamily="34" charset="0"/>
              </a:rPr>
              <a:t>descripciones</a:t>
            </a: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750" dirty="0" err="1" smtClean="0">
                <a:latin typeface="Lucida Sans Unicode" pitchFamily="34" charset="0"/>
                <a:cs typeface="Lucida Sans Unicode" pitchFamily="34" charset="0"/>
              </a:rPr>
              <a:t>relaciones</a:t>
            </a: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800600" y="1600200"/>
            <a:ext cx="419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tabLst/>
              <a:defRPr/>
            </a:pPr>
            <a:r>
              <a:rPr kumimoji="0" lang="en-US" sz="26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itchFamily="34" charset="0"/>
                <a:ea typeface="+mn-ea"/>
                <a:cs typeface="Arial" charset="0"/>
              </a:rPr>
              <a:t>Las Iglesias de los Hombres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Católico,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luterano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episcopaliano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, 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bautista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presbiteriano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,</a:t>
            </a:r>
            <a:r>
              <a:rPr kumimoji="0" lang="en-US" sz="19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19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metodista</a:t>
            </a:r>
            <a:r>
              <a:rPr kumimoji="0" lang="en-US" sz="19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kumimoji="0" lang="en-US" sz="19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mormón</a:t>
            </a:r>
            <a:r>
              <a:rPr kumimoji="0" lang="en-US" sz="19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kumimoji="0" lang="en-US" sz="19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adventista</a:t>
            </a:r>
            <a:r>
              <a:rPr kumimoji="0" lang="en-US" sz="19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kumimoji="0" lang="en-US" sz="19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testigo</a:t>
            </a:r>
            <a:r>
              <a:rPr kumimoji="0" lang="en-US" sz="19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kumimoji="0" lang="en-US" sz="19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Jehová</a:t>
            </a:r>
            <a:r>
              <a:rPr kumimoji="0" lang="en-US" sz="19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kumimoji="0" lang="en-US" sz="19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musulmán</a:t>
            </a:r>
            <a:r>
              <a:rPr lang="en-US" sz="1900" kern="0" dirty="0" smtClean="0">
                <a:latin typeface="Lucida Sans Unicode" pitchFamily="34" charset="0"/>
                <a:cs typeface="Lucida Sans Unicode" pitchFamily="34" charset="0"/>
              </a:rPr>
              <a:t>, etc.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kumimoji="0" lang="en-US" sz="4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cida Sans Unicode" pitchFamily="34" charset="0"/>
              <a:cs typeface="Lucida Sans Unicode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n-US" sz="1900" kern="0" baseline="0" dirty="0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900" kern="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kern="0" dirty="0" err="1" smtClean="0">
                <a:latin typeface="Lucida Sans Unicode" pitchFamily="34" charset="0"/>
                <a:cs typeface="Lucida Sans Unicode" pitchFamily="34" charset="0"/>
              </a:rPr>
              <a:t>Católica</a:t>
            </a:r>
            <a:endParaRPr lang="en-US" sz="1900" kern="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n-US" sz="1900" kern="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900" kern="0" dirty="0" smtClean="0">
                <a:latin typeface="Lucida Sans Unicode" pitchFamily="34" charset="0"/>
                <a:cs typeface="Lucida Sans Unicode" pitchFamily="34" charset="0"/>
              </a:rPr>
              <a:t> Bautista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n-US" sz="1900" kern="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900" kern="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kern="0" dirty="0" err="1" smtClean="0">
                <a:latin typeface="Lucida Sans Unicode" pitchFamily="34" charset="0"/>
                <a:cs typeface="Lucida Sans Unicode" pitchFamily="34" charset="0"/>
              </a:rPr>
              <a:t>Metodista</a:t>
            </a:r>
            <a:endParaRPr lang="en-US" sz="1900" kern="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n-US" sz="1900" kern="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900" kern="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kern="0" dirty="0" err="1" smtClean="0">
                <a:latin typeface="Lucida Sans Unicode" pitchFamily="34" charset="0"/>
                <a:cs typeface="Lucida Sans Unicode" pitchFamily="34" charset="0"/>
              </a:rPr>
              <a:t>Presbiteriana</a:t>
            </a:r>
            <a:endParaRPr lang="en-US" sz="1900" kern="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n-US" sz="1900" kern="0" dirty="0" err="1" smtClean="0">
                <a:latin typeface="Lucida Sans Unicode" pitchFamily="34" charset="0"/>
                <a:cs typeface="Lucida Sans Unicode" pitchFamily="34" charset="0"/>
              </a:rPr>
              <a:t>Asambleas</a:t>
            </a:r>
            <a:r>
              <a:rPr lang="en-US" sz="1900" kern="0" dirty="0" smtClean="0">
                <a:latin typeface="Lucida Sans Unicode" pitchFamily="34" charset="0"/>
                <a:cs typeface="Lucida Sans Unicode" pitchFamily="34" charset="0"/>
              </a:rPr>
              <a:t> de Dios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Pentecostal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n-US" sz="1900" kern="0" dirty="0" smtClean="0">
                <a:latin typeface="Lucida Sans Unicode" pitchFamily="34" charset="0"/>
                <a:cs typeface="Lucida Sans Unicode" pitchFamily="34" charset="0"/>
              </a:rPr>
              <a:t>Etc. </a:t>
            </a:r>
            <a:endParaRPr kumimoji="0" lang="en-US" sz="1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cida Sans Unicode" pitchFamily="34" charset="0"/>
              <a:cs typeface="Lucida Sans Unicode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kumimoji="0" lang="en-US" sz="23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81000" y="6248400"/>
            <a:ext cx="8763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100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¿La iglesia de la que Ud. es miembro usa estos nombres bíblicos?</a:t>
            </a:r>
            <a:endParaRPr lang="es-CL" sz="2100" b="1" dirty="0">
              <a:solidFill>
                <a:srgbClr val="28287A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839200" cy="8382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Lugar de </a:t>
            </a:r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Nacimiento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 de la Iglesia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4343400" cy="4572000"/>
          </a:xfrm>
        </p:spPr>
        <p:txBody>
          <a:bodyPr/>
          <a:lstStyle/>
          <a:p>
            <a:pPr algn="ctr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2600" b="1" dirty="0" smtClean="0">
                <a:latin typeface="Corbel" pitchFamily="34" charset="0"/>
                <a:cs typeface="Arial" charset="0"/>
              </a:rPr>
              <a:t>La Iglesia del </a:t>
            </a:r>
            <a:r>
              <a:rPr lang="en-US" sz="2600" b="1" dirty="0" err="1" smtClean="0">
                <a:latin typeface="Corbel" pitchFamily="34" charset="0"/>
                <a:cs typeface="Arial" charset="0"/>
              </a:rPr>
              <a:t>Señor</a:t>
            </a:r>
            <a:endParaRPr lang="en-US" sz="2600" b="1" dirty="0" smtClean="0"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Jerusalén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Isaías 2:1-4;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Miqueas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 4:1-4; Lucas 24:46-47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En los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eventos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día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Pentecostés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 2)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se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cumplen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profecías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de Isaías 2, y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Miqueas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2.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“Monte” 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=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reino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gobierno</a:t>
            </a:r>
            <a:endParaRPr lang="en-US" sz="16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“Casa de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Jehová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” 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(1 Tim. 3:15)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“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Correrán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él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todas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naciones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” 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sería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universal, Hch. 2:5).  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“De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Sion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saldrá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ley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y de Jerusalén la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palabra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”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(cp.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Lc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. 24:47; Hch. 1:8).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n-US" sz="150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800600" y="1600200"/>
            <a:ext cx="4114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tabLst/>
              <a:defRPr/>
            </a:pPr>
            <a:r>
              <a:rPr kumimoji="0" lang="en-US" sz="26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itchFamily="34" charset="0"/>
                <a:ea typeface="+mn-ea"/>
                <a:cs typeface="Arial" charset="0"/>
              </a:rPr>
              <a:t>Las Iglesias de los Hombres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n-US" sz="2100" kern="0" dirty="0" smtClean="0">
                <a:latin typeface="Lucida Sans Unicode" pitchFamily="34" charset="0"/>
                <a:cs typeface="Lucida Sans Unicode" pitchFamily="34" charset="0"/>
              </a:rPr>
              <a:t>Roma (</a:t>
            </a:r>
            <a:r>
              <a:rPr lang="en-US" sz="2100" kern="0" dirty="0" err="1" smtClean="0">
                <a:latin typeface="Lucida Sans Unicode" pitchFamily="34" charset="0"/>
                <a:cs typeface="Lucida Sans Unicode" pitchFamily="34" charset="0"/>
              </a:rPr>
              <a:t>Católica</a:t>
            </a:r>
            <a:r>
              <a:rPr lang="en-US" sz="2100" kern="0" dirty="0" smtClean="0">
                <a:latin typeface="Lucida Sans Unicode" pitchFamily="34" charset="0"/>
                <a:cs typeface="Lucida Sans Unicode" pitchFamily="34" charset="0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21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Alemania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kumimoji="0" lang="en-US" sz="21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Luterana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n-US" sz="2100" kern="0" dirty="0" err="1" smtClean="0">
                <a:latin typeface="Lucida Sans Unicode" pitchFamily="34" charset="0"/>
                <a:cs typeface="Lucida Sans Unicode" pitchFamily="34" charset="0"/>
              </a:rPr>
              <a:t>Inglaterra</a:t>
            </a:r>
            <a:r>
              <a:rPr lang="en-US" sz="2100" kern="0" dirty="0" smtClean="0">
                <a:latin typeface="Lucida Sans Unicode" pitchFamily="34" charset="0"/>
                <a:cs typeface="Lucida Sans Unicode" pitchFamily="34" charset="0"/>
              </a:rPr>
              <a:t> (Episcopal)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21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Inglaterra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kumimoji="0" lang="en-US" sz="21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Metodista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n-US" sz="2100" kern="0" dirty="0" err="1" smtClean="0">
                <a:latin typeface="Lucida Sans Unicode" pitchFamily="34" charset="0"/>
                <a:cs typeface="Lucida Sans Unicode" pitchFamily="34" charset="0"/>
              </a:rPr>
              <a:t>Suiza</a:t>
            </a:r>
            <a:r>
              <a:rPr lang="en-US" sz="2100" kern="0" dirty="0" smtClean="0"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lang="en-US" sz="2100" kern="0" dirty="0" err="1" smtClean="0">
                <a:latin typeface="Lucida Sans Unicode" pitchFamily="34" charset="0"/>
                <a:cs typeface="Lucida Sans Unicode" pitchFamily="34" charset="0"/>
              </a:rPr>
              <a:t>Presbiteriana</a:t>
            </a:r>
            <a:r>
              <a:rPr lang="en-US" sz="2100" kern="0" dirty="0" smtClean="0">
                <a:latin typeface="Lucida Sans Unicode" pitchFamily="34" charset="0"/>
                <a:cs typeface="Lucida Sans Unicode" pitchFamily="34" charset="0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21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Holanda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(Bautista)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n-US" sz="2100" kern="0" dirty="0" err="1" smtClean="0">
                <a:latin typeface="Lucida Sans Unicode" pitchFamily="34" charset="0"/>
                <a:cs typeface="Lucida Sans Unicode" pitchFamily="34" charset="0"/>
              </a:rPr>
              <a:t>América</a:t>
            </a:r>
            <a:r>
              <a:rPr lang="en-US" sz="2100" kern="0" dirty="0" smtClean="0"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lang="en-US" sz="2100" kern="0" dirty="0" err="1" smtClean="0">
                <a:latin typeface="Lucida Sans Unicode" pitchFamily="34" charset="0"/>
                <a:cs typeface="Lucida Sans Unicode" pitchFamily="34" charset="0"/>
              </a:rPr>
              <a:t>Mormón</a:t>
            </a:r>
            <a:r>
              <a:rPr lang="en-US" sz="2100" kern="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100" kern="0" dirty="0" err="1" smtClean="0">
                <a:latin typeface="Lucida Sans Unicode" pitchFamily="34" charset="0"/>
                <a:cs typeface="Lucida Sans Unicode" pitchFamily="34" charset="0"/>
              </a:rPr>
              <a:t>Adventista</a:t>
            </a:r>
            <a:r>
              <a:rPr lang="en-US" sz="2100" kern="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100" kern="0" dirty="0" err="1" smtClean="0">
                <a:latin typeface="Lucida Sans Unicode" pitchFamily="34" charset="0"/>
                <a:cs typeface="Lucida Sans Unicode" pitchFamily="34" charset="0"/>
              </a:rPr>
              <a:t>Ciencia</a:t>
            </a:r>
            <a:r>
              <a:rPr lang="en-US" sz="2100" kern="0" dirty="0" smtClean="0">
                <a:latin typeface="Lucida Sans Unicode" pitchFamily="34" charset="0"/>
                <a:cs typeface="Lucida Sans Unicode" pitchFamily="34" charset="0"/>
              </a:rPr>
              <a:t> Cristiana, TJ, </a:t>
            </a:r>
            <a:r>
              <a:rPr lang="en-US" sz="2100" kern="0" dirty="0" err="1" smtClean="0">
                <a:latin typeface="Lucida Sans Unicode" pitchFamily="34" charset="0"/>
                <a:cs typeface="Lucida Sans Unicode" pitchFamily="34" charset="0"/>
              </a:rPr>
              <a:t>Asambleas</a:t>
            </a:r>
            <a:r>
              <a:rPr lang="en-US" sz="2100" kern="0" dirty="0" smtClean="0">
                <a:latin typeface="Lucida Sans Unicode" pitchFamily="34" charset="0"/>
                <a:cs typeface="Lucida Sans Unicode" pitchFamily="34" charset="0"/>
              </a:rPr>
              <a:t> de Dios, Pentecostal)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Etc.</a:t>
            </a:r>
            <a:r>
              <a:rPr kumimoji="0" lang="en-US" sz="21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kumimoji="0" lang="en-US" sz="23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57200" y="6248400"/>
            <a:ext cx="8458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100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¿La iglesia de la que Ud. es miembro comenzó en Jerusalén?</a:t>
            </a:r>
            <a:endParaRPr lang="es-CL" sz="2100" b="1" dirty="0">
              <a:solidFill>
                <a:srgbClr val="28287A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839200" cy="8382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Edad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 (</a:t>
            </a:r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comienzo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) de la Iglesia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4648200" cy="4572000"/>
          </a:xfrm>
        </p:spPr>
        <p:txBody>
          <a:bodyPr/>
          <a:lstStyle/>
          <a:p>
            <a:pPr algn="ctr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2600" b="1" dirty="0" smtClean="0">
                <a:latin typeface="Corbel" pitchFamily="34" charset="0"/>
                <a:cs typeface="Arial" charset="0"/>
              </a:rPr>
              <a:t>La Iglesia del </a:t>
            </a:r>
            <a:r>
              <a:rPr lang="en-US" sz="2600" b="1" dirty="0" err="1" smtClean="0">
                <a:latin typeface="Corbel" pitchFamily="34" charset="0"/>
                <a:cs typeface="Arial" charset="0"/>
              </a:rPr>
              <a:t>Señor</a:t>
            </a:r>
            <a:endParaRPr lang="en-US" sz="2600" b="1" dirty="0" smtClean="0"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b="1" dirty="0" err="1" smtClean="0">
                <a:latin typeface="Lucida Sans Unicode" pitchFamily="34" charset="0"/>
                <a:cs typeface="Lucida Sans Unicode" pitchFamily="34" charset="0"/>
              </a:rPr>
              <a:t>Año</a:t>
            </a: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 33 d. C. 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aprox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.)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Comenzaría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cuando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el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Espíritu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Santo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fuera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derramado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b="1" dirty="0" smtClean="0">
                <a:latin typeface="Lucida Sans Unicode" pitchFamily="34" charset="0"/>
                <a:cs typeface="Lucida Sans Unicode" pitchFamily="34" charset="0"/>
              </a:rPr>
              <a:t>(Joel 2:28-32)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Comenzaría “en los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postreros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días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” </a:t>
            </a:r>
            <a:r>
              <a:rPr lang="en-US" sz="145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450" b="1" dirty="0" err="1" smtClean="0">
                <a:latin typeface="Lucida Sans Unicode" pitchFamily="34" charset="0"/>
                <a:cs typeface="Lucida Sans Unicode" pitchFamily="34" charset="0"/>
              </a:rPr>
              <a:t>Isaías</a:t>
            </a:r>
            <a:r>
              <a:rPr lang="en-US" sz="1450" b="1" dirty="0" smtClean="0">
                <a:latin typeface="Lucida Sans Unicode" pitchFamily="34" charset="0"/>
                <a:cs typeface="Lucida Sans Unicode" pitchFamily="34" charset="0"/>
              </a:rPr>
              <a:t> 2:1-4)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Durante el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Imperio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Romano              </a:t>
            </a:r>
            <a:r>
              <a:rPr lang="en-US" sz="1450" b="1" dirty="0" smtClean="0">
                <a:latin typeface="Lucida Sans Unicode" pitchFamily="34" charset="0"/>
                <a:cs typeface="Lucida Sans Unicode" pitchFamily="34" charset="0"/>
              </a:rPr>
              <a:t>(Dan. 2: 36-45; </a:t>
            </a:r>
            <a:r>
              <a:rPr lang="en-US" sz="1450" b="1" dirty="0" err="1" smtClean="0">
                <a:latin typeface="Lucida Sans Unicode" pitchFamily="34" charset="0"/>
                <a:cs typeface="Lucida Sans Unicode" pitchFamily="34" charset="0"/>
              </a:rPr>
              <a:t>Lc</a:t>
            </a:r>
            <a:r>
              <a:rPr lang="en-US" sz="1450" b="1" dirty="0" smtClean="0">
                <a:latin typeface="Lucida Sans Unicode" pitchFamily="34" charset="0"/>
                <a:cs typeface="Lucida Sans Unicode" pitchFamily="34" charset="0"/>
              </a:rPr>
              <a:t>. 20:22-25)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Durante la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vida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algunos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de los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discípulos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de Jesús </a:t>
            </a:r>
            <a:r>
              <a:rPr lang="en-US" sz="1450" b="1" dirty="0" smtClean="0">
                <a:latin typeface="Lucida Sans Unicode" pitchFamily="34" charset="0"/>
                <a:cs typeface="Lucida Sans Unicode" pitchFamily="34" charset="0"/>
              </a:rPr>
              <a:t>(Marcos 9:1)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Después de que el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Espíritu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Santo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viniera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sobre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los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apóstoles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b="1" dirty="0" smtClean="0">
                <a:latin typeface="Lucida Sans Unicode" pitchFamily="34" charset="0"/>
                <a:cs typeface="Lucida Sans Unicode" pitchFamily="34" charset="0"/>
              </a:rPr>
              <a:t>(Marcos 9:1)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Cuando la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palabra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fuera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predicada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primera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vez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entre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dirty="0" err="1" smtClean="0">
                <a:latin typeface="Lucida Sans Unicode" pitchFamily="34" charset="0"/>
                <a:cs typeface="Lucida Sans Unicode" pitchFamily="34" charset="0"/>
              </a:rPr>
              <a:t>naciones</a:t>
            </a:r>
            <a:r>
              <a:rPr lang="en-US" sz="14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50" b="1" dirty="0" smtClean="0">
                <a:latin typeface="Lucida Sans Unicode" pitchFamily="34" charset="0"/>
                <a:cs typeface="Lucida Sans Unicode" pitchFamily="34" charset="0"/>
              </a:rPr>
              <a:t>(Is. 2:2-3)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Estos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dirigen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a los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eventos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Día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Pentecostés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2).</a:t>
            </a: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029200" y="1600200"/>
            <a:ext cx="4114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tabLst/>
              <a:defRPr/>
            </a:pPr>
            <a:r>
              <a:rPr kumimoji="0" lang="en-US" sz="26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itchFamily="34" charset="0"/>
                <a:ea typeface="+mn-ea"/>
                <a:cs typeface="Arial" charset="0"/>
              </a:rPr>
              <a:t>Iglesias de los Hombres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700" dirty="0" smtClean="0">
                <a:latin typeface="Lucida Sans Unicode" pitchFamily="34" charset="0"/>
                <a:cs typeface="Lucida Sans Unicode" pitchFamily="34" charset="0"/>
              </a:rPr>
              <a:t>Judaísmo </a:t>
            </a:r>
            <a:r>
              <a:rPr lang="es-ES" sz="1700" b="1" dirty="0" smtClean="0">
                <a:latin typeface="Lucida Sans Unicode" pitchFamily="34" charset="0"/>
                <a:cs typeface="Lucida Sans Unicode" pitchFamily="34" charset="0"/>
              </a:rPr>
              <a:t>(1400 a. C.)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700" b="1" dirty="0" smtClean="0">
                <a:latin typeface="Lucida Sans Unicode" pitchFamily="34" charset="0"/>
                <a:cs typeface="Lucida Sans Unicode" pitchFamily="34" charset="0"/>
              </a:rPr>
              <a:t>500-300 a. C </a:t>
            </a:r>
            <a:r>
              <a:rPr lang="es-ES" sz="1700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s-ES" sz="1700" dirty="0" err="1" smtClean="0">
                <a:latin typeface="Lucida Sans Unicode" pitchFamily="34" charset="0"/>
                <a:cs typeface="Lucida Sans Unicode" pitchFamily="34" charset="0"/>
              </a:rPr>
              <a:t>Relig</a:t>
            </a:r>
            <a:r>
              <a:rPr lang="es-ES" sz="1700" dirty="0" smtClean="0">
                <a:latin typeface="Lucida Sans Unicode" pitchFamily="34" charset="0"/>
                <a:cs typeface="Lucida Sans Unicode" pitchFamily="34" charset="0"/>
              </a:rPr>
              <a:t>. Orientales)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700" b="1" dirty="0" smtClean="0">
                <a:latin typeface="Lucida Sans Unicode" pitchFamily="34" charset="0"/>
                <a:cs typeface="Lucida Sans Unicode" pitchFamily="34" charset="0"/>
              </a:rPr>
              <a:t>606 d. C</a:t>
            </a:r>
            <a:r>
              <a:rPr lang="es-ES" sz="1700" dirty="0" smtClean="0">
                <a:latin typeface="Lucida Sans Unicode" pitchFamily="34" charset="0"/>
                <a:cs typeface="Lucida Sans Unicode" pitchFamily="34" charset="0"/>
              </a:rPr>
              <a:t>. (Catolicismo)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700" b="1" dirty="0" smtClean="0">
                <a:latin typeface="Lucida Sans Unicode" pitchFamily="34" charset="0"/>
                <a:cs typeface="Lucida Sans Unicode" pitchFamily="34" charset="0"/>
              </a:rPr>
              <a:t>Cerca del 600 d. C. </a:t>
            </a:r>
            <a:r>
              <a:rPr lang="es-ES" sz="1700" dirty="0" smtClean="0">
                <a:latin typeface="Lucida Sans Unicode" pitchFamily="34" charset="0"/>
                <a:cs typeface="Lucida Sans Unicode" pitchFamily="34" charset="0"/>
              </a:rPr>
              <a:t>(Islam)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700" b="1" dirty="0" smtClean="0">
                <a:latin typeface="Lucida Sans Unicode" pitchFamily="34" charset="0"/>
                <a:cs typeface="Lucida Sans Unicode" pitchFamily="34" charset="0"/>
              </a:rPr>
              <a:t>1500 d. C. </a:t>
            </a:r>
            <a:r>
              <a:rPr lang="es-ES" sz="1700" dirty="0" smtClean="0">
                <a:latin typeface="Lucida Sans Unicode" pitchFamily="34" charset="0"/>
                <a:cs typeface="Lucida Sans Unicode" pitchFamily="34" charset="0"/>
              </a:rPr>
              <a:t>en adelante (Reforma protestante)</a:t>
            </a:r>
          </a:p>
          <a:p>
            <a:pPr marL="268288" lvl="1" indent="-268288">
              <a:spcBef>
                <a:spcPts val="5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</a:pPr>
            <a:r>
              <a:rPr lang="es-ES" sz="1600" b="1" dirty="0" smtClean="0">
                <a:latin typeface="Lucida Sans Unicode" pitchFamily="34" charset="0"/>
                <a:cs typeface="Lucida Sans Unicode" pitchFamily="34" charset="0"/>
              </a:rPr>
              <a:t>1520</a:t>
            </a:r>
            <a:r>
              <a:rPr lang="es-ES" sz="1600" dirty="0" smtClean="0">
                <a:latin typeface="Lucida Sans Unicode" pitchFamily="34" charset="0"/>
                <a:cs typeface="Lucida Sans Unicode" pitchFamily="34" charset="0"/>
              </a:rPr>
              <a:t> Iglesia Luterana</a:t>
            </a:r>
          </a:p>
          <a:p>
            <a:pPr marL="268288" lvl="1" indent="-268288">
              <a:spcBef>
                <a:spcPts val="5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</a:pPr>
            <a:r>
              <a:rPr lang="es-ES" sz="1600" b="1" dirty="0" smtClean="0">
                <a:latin typeface="Lucida Sans Unicode" pitchFamily="34" charset="0"/>
                <a:cs typeface="Lucida Sans Unicode" pitchFamily="34" charset="0"/>
              </a:rPr>
              <a:t>1534</a:t>
            </a:r>
            <a:r>
              <a:rPr lang="es-ES" sz="1600" dirty="0" smtClean="0">
                <a:latin typeface="Lucida Sans Unicode" pitchFamily="34" charset="0"/>
                <a:cs typeface="Lucida Sans Unicode" pitchFamily="34" charset="0"/>
              </a:rPr>
              <a:t> Iglesia </a:t>
            </a:r>
            <a:r>
              <a:rPr lang="es-ES" sz="1600" dirty="0" err="1" smtClean="0">
                <a:latin typeface="Lucida Sans Unicode" pitchFamily="34" charset="0"/>
                <a:cs typeface="Lucida Sans Unicode" pitchFamily="34" charset="0"/>
              </a:rPr>
              <a:t>Episcopaliana</a:t>
            </a:r>
            <a:endParaRPr lang="es-ES" sz="160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268288" lvl="1" indent="-268288">
              <a:spcBef>
                <a:spcPts val="5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</a:pPr>
            <a:r>
              <a:rPr lang="es-ES" sz="1600" b="1" dirty="0" smtClean="0">
                <a:latin typeface="Lucida Sans Unicode" pitchFamily="34" charset="0"/>
                <a:cs typeface="Lucida Sans Unicode" pitchFamily="34" charset="0"/>
              </a:rPr>
              <a:t>1536</a:t>
            </a:r>
            <a:r>
              <a:rPr lang="es-ES" sz="1600" dirty="0" smtClean="0">
                <a:latin typeface="Lucida Sans Unicode" pitchFamily="34" charset="0"/>
                <a:cs typeface="Lucida Sans Unicode" pitchFamily="34" charset="0"/>
              </a:rPr>
              <a:t> Iglesia Presbiteriana</a:t>
            </a:r>
          </a:p>
          <a:p>
            <a:pPr marL="268288" lvl="1" indent="-268288">
              <a:spcBef>
                <a:spcPts val="5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</a:pPr>
            <a:r>
              <a:rPr lang="es-ES" sz="1600" b="1" dirty="0" smtClean="0">
                <a:latin typeface="Lucida Sans Unicode" pitchFamily="34" charset="0"/>
                <a:cs typeface="Lucida Sans Unicode" pitchFamily="34" charset="0"/>
              </a:rPr>
              <a:t>1607</a:t>
            </a:r>
            <a:r>
              <a:rPr lang="es-ES" sz="1600" dirty="0" smtClean="0">
                <a:latin typeface="Lucida Sans Unicode" pitchFamily="34" charset="0"/>
                <a:cs typeface="Lucida Sans Unicode" pitchFamily="34" charset="0"/>
              </a:rPr>
              <a:t> Iglesia Bautista</a:t>
            </a:r>
          </a:p>
          <a:p>
            <a:pPr marL="268288" lvl="1" indent="-268288">
              <a:spcBef>
                <a:spcPts val="5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</a:pPr>
            <a:r>
              <a:rPr lang="es-ES" sz="1600" b="1" dirty="0" smtClean="0">
                <a:latin typeface="Lucida Sans Unicode" pitchFamily="34" charset="0"/>
                <a:cs typeface="Lucida Sans Unicode" pitchFamily="34" charset="0"/>
              </a:rPr>
              <a:t>1739</a:t>
            </a:r>
            <a:r>
              <a:rPr lang="es-ES" sz="1600" dirty="0" smtClean="0">
                <a:latin typeface="Lucida Sans Unicode" pitchFamily="34" charset="0"/>
                <a:cs typeface="Lucida Sans Unicode" pitchFamily="34" charset="0"/>
              </a:rPr>
              <a:t> Iglesia Metodista</a:t>
            </a:r>
          </a:p>
          <a:p>
            <a:pPr marL="268288" indent="-268288">
              <a:spcBef>
                <a:spcPts val="5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</a:pPr>
            <a:r>
              <a:rPr lang="es-ES" sz="1700" dirty="0" smtClean="0">
                <a:latin typeface="Lucida Sans Unicode" pitchFamily="34" charset="0"/>
                <a:cs typeface="Lucida Sans Unicode" pitchFamily="34" charset="0"/>
              </a:rPr>
              <a:t>Desde </a:t>
            </a:r>
            <a:r>
              <a:rPr lang="es-ES" sz="1700" b="1" dirty="0" smtClean="0">
                <a:latin typeface="Lucida Sans Unicode" pitchFamily="34" charset="0"/>
                <a:cs typeface="Lucida Sans Unicode" pitchFamily="34" charset="0"/>
              </a:rPr>
              <a:t>1800</a:t>
            </a:r>
            <a:r>
              <a:rPr lang="es-ES" sz="1700" dirty="0" smtClean="0">
                <a:latin typeface="Lucida Sans Unicode" pitchFamily="34" charset="0"/>
                <a:cs typeface="Lucida Sans Unicode" pitchFamily="34" charset="0"/>
              </a:rPr>
              <a:t>, en América </a:t>
            </a:r>
            <a:r>
              <a:rPr lang="es-ES" sz="1500" dirty="0" smtClean="0">
                <a:latin typeface="Lucida Sans Unicode" pitchFamily="34" charset="0"/>
                <a:cs typeface="Lucida Sans Unicode" pitchFamily="34" charset="0"/>
              </a:rPr>
              <a:t>(Adventista, TJ, Mormones, Iglesias     Pentecostales, Asambleas de Dios, etc.)</a:t>
            </a:r>
          </a:p>
          <a:p>
            <a:pPr lvl="1"/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s-CL" dirty="0" smtClean="0">
              <a:latin typeface="Lucida Sans Unicode" pitchFamily="34" charset="0"/>
              <a:cs typeface="Lucida Sans Unicode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kumimoji="0" lang="en-US" sz="23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57200" y="62484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000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¿La iglesia de la que Ud. es miembro comenzó el año 33. d.C.?</a:t>
            </a:r>
            <a:endParaRPr lang="es-CL" sz="2000" b="1" dirty="0">
              <a:solidFill>
                <a:srgbClr val="28287A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839200" cy="8382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Fundador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/</a:t>
            </a:r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Fundamento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 de la Iglesia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4267200" cy="4572000"/>
          </a:xfrm>
        </p:spPr>
        <p:txBody>
          <a:bodyPr/>
          <a:lstStyle/>
          <a:p>
            <a:pPr algn="ctr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2600" b="1" dirty="0" smtClean="0">
                <a:latin typeface="Corbel" pitchFamily="34" charset="0"/>
                <a:cs typeface="Arial" charset="0"/>
              </a:rPr>
              <a:t>La Iglesia del </a:t>
            </a:r>
            <a:r>
              <a:rPr lang="en-US" sz="2600" b="1" dirty="0" err="1" smtClean="0">
                <a:latin typeface="Corbel" pitchFamily="34" charset="0"/>
                <a:cs typeface="Arial" charset="0"/>
              </a:rPr>
              <a:t>Señor</a:t>
            </a:r>
            <a:endParaRPr lang="en-US" sz="2600" b="1" dirty="0" smtClean="0"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b="1" dirty="0" err="1" smtClean="0">
                <a:latin typeface="Lucida Sans Unicode" pitchFamily="34" charset="0"/>
                <a:cs typeface="Lucida Sans Unicode" pitchFamily="34" charset="0"/>
              </a:rPr>
              <a:t>Jesucristo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Mateo 16:18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800" i="1" dirty="0" smtClean="0">
                <a:latin typeface="Lucida Sans Unicode" pitchFamily="34" charset="0"/>
                <a:cs typeface="Lucida Sans Unicode" pitchFamily="34" charset="0"/>
              </a:rPr>
              <a:t>“</a:t>
            </a:r>
            <a:r>
              <a:rPr lang="en-US" sz="1800" i="1" dirty="0" err="1" smtClean="0">
                <a:latin typeface="Lucida Sans Unicode" pitchFamily="34" charset="0"/>
                <a:cs typeface="Lucida Sans Unicode" pitchFamily="34" charset="0"/>
              </a:rPr>
              <a:t>Edificaré</a:t>
            </a:r>
            <a:r>
              <a:rPr lang="en-US" sz="1800" i="1" dirty="0" smtClean="0">
                <a:latin typeface="Lucida Sans Unicode" pitchFamily="34" charset="0"/>
                <a:cs typeface="Lucida Sans Unicode" pitchFamily="34" charset="0"/>
              </a:rPr>
              <a:t> mi </a:t>
            </a:r>
            <a:r>
              <a:rPr lang="en-US" sz="1800" i="1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800" i="1" dirty="0" smtClean="0">
                <a:latin typeface="Lucida Sans Unicode" pitchFamily="34" charset="0"/>
                <a:cs typeface="Lucida Sans Unicode" pitchFamily="34" charset="0"/>
              </a:rPr>
              <a:t>”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1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Corintios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3:11;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Efesios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2:20      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(Es el “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fundamento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”)</a:t>
            </a:r>
            <a:endParaRPr lang="en-US" sz="1800" b="1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Isaías 28:16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(Es la “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piedra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” angular)</a:t>
            </a:r>
            <a:endParaRPr lang="en-US" sz="14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20:28; Ef. 5:23-24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(Es el Salvador de Su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165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n-US" sz="150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724400" y="1600200"/>
            <a:ext cx="4267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tabLst/>
              <a:defRPr/>
            </a:pPr>
            <a:r>
              <a:rPr kumimoji="0" lang="en-US" sz="26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itchFamily="34" charset="0"/>
                <a:ea typeface="+mn-ea"/>
                <a:cs typeface="Arial" charset="0"/>
              </a:rPr>
              <a:t>Las Iglesias de los Hombres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Bonifacio III (Católica Romana)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Martin Lutero (Luterana)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Enrique VIII (Episcopal)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John y Charles </a:t>
            </a:r>
            <a:r>
              <a:rPr lang="es-ES" sz="1900" dirty="0" err="1" smtClean="0">
                <a:latin typeface="Lucida Sans Unicode" pitchFamily="34" charset="0"/>
                <a:cs typeface="Lucida Sans Unicode" pitchFamily="34" charset="0"/>
              </a:rPr>
              <a:t>Wesley</a:t>
            </a: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1700" dirty="0" smtClean="0">
                <a:latin typeface="Lucida Sans Unicode" pitchFamily="34" charset="0"/>
                <a:cs typeface="Lucida Sans Unicode" pitchFamily="34" charset="0"/>
              </a:rPr>
              <a:t>(Metodista)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Juan Calvino (Presbiteriana)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John </a:t>
            </a:r>
            <a:r>
              <a:rPr lang="es-ES" sz="1900" dirty="0" err="1" smtClean="0">
                <a:latin typeface="Lucida Sans Unicode" pitchFamily="34" charset="0"/>
                <a:cs typeface="Lucida Sans Unicode" pitchFamily="34" charset="0"/>
              </a:rPr>
              <a:t>Smythe</a:t>
            </a: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 (Bautista)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Joseph Smith (Mormón)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Guillermo Miller (Adventista)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Mary Baker Eddy </a:t>
            </a:r>
            <a:r>
              <a:rPr lang="es-ES" sz="1600" dirty="0" smtClean="0">
                <a:latin typeface="Lucida Sans Unicode" pitchFamily="34" charset="0"/>
                <a:cs typeface="Lucida Sans Unicode" pitchFamily="34" charset="0"/>
              </a:rPr>
              <a:t>(Ciencia Cristiana)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Charles T. Russel (T. de Jehová)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 Etc.</a:t>
            </a:r>
            <a:endParaRPr lang="es-CL" sz="190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lang="es-CL" sz="200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lang="es-ES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/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s-CL" dirty="0" smtClean="0">
              <a:latin typeface="Lucida Sans Unicode" pitchFamily="34" charset="0"/>
              <a:cs typeface="Lucida Sans Unicode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kumimoji="0" lang="en-US" sz="23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57200" y="62484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000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¿Es Jesucristo el fundador de la iglesia de la que Ud. es miembro?</a:t>
            </a:r>
            <a:endParaRPr lang="es-CL" sz="2000" b="1" dirty="0">
              <a:solidFill>
                <a:srgbClr val="28287A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839200" cy="7620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Doctrina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/</a:t>
            </a:r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Mensaje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 de la Iglesia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4876800" cy="4724400"/>
          </a:xfrm>
        </p:spPr>
        <p:txBody>
          <a:bodyPr/>
          <a:lstStyle/>
          <a:p>
            <a:pPr algn="ctr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2600" b="1" dirty="0" smtClean="0">
                <a:latin typeface="Corbel" pitchFamily="34" charset="0"/>
                <a:cs typeface="Arial" charset="0"/>
              </a:rPr>
              <a:t>La Iglesia del </a:t>
            </a:r>
            <a:r>
              <a:rPr lang="en-US" sz="2600" b="1" dirty="0" err="1" smtClean="0">
                <a:latin typeface="Corbel" pitchFamily="34" charset="0"/>
                <a:cs typeface="Arial" charset="0"/>
              </a:rPr>
              <a:t>Señor</a:t>
            </a:r>
            <a:endParaRPr lang="en-US" sz="2600" b="1" dirty="0" smtClean="0"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El Nuevo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Testamento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/ El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Evangelio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  /la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Doctrina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 de Cristo </a:t>
            </a:r>
          </a:p>
          <a:p>
            <a:pPr marL="627063" lvl="1" indent="-169863"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50" b="1" dirty="0" smtClean="0">
                <a:latin typeface="Lucida Sans Unicode" pitchFamily="34" charset="0"/>
                <a:cs typeface="Lucida Sans Unicode" pitchFamily="34" charset="0"/>
              </a:rPr>
              <a:t>Hch. 2:42; Rom 1:16; 1 Cor. 2:13; 4:17; 9:21; 2 Tim. 3:16-17; 2 Tim. 1:13; 2 Juan 9-11; 2 </a:t>
            </a:r>
            <a:r>
              <a:rPr lang="en-US" sz="1750" b="1" dirty="0" err="1" smtClean="0">
                <a:latin typeface="Lucida Sans Unicode" pitchFamily="34" charset="0"/>
                <a:cs typeface="Lucida Sans Unicode" pitchFamily="34" charset="0"/>
              </a:rPr>
              <a:t>Ped</a:t>
            </a:r>
            <a:r>
              <a:rPr lang="en-US" sz="1750" b="1" dirty="0" smtClean="0">
                <a:latin typeface="Lucida Sans Unicode" pitchFamily="34" charset="0"/>
                <a:cs typeface="Lucida Sans Unicode" pitchFamily="34" charset="0"/>
              </a:rPr>
              <a:t>. 3:1-2.</a:t>
            </a:r>
          </a:p>
          <a:p>
            <a:pPr marL="627063" lvl="1" indent="-169863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sz="1300" dirty="0" smtClean="0">
                <a:latin typeface="Lucida Sans Unicode" pitchFamily="34" charset="0"/>
                <a:cs typeface="Lucida Sans Unicode" pitchFamily="34" charset="0"/>
              </a:rPr>
              <a:t>La iglesia del NT se limitó a seguir sólo la doctrina expuesta por Jesús y Sus apóstoles inspirados. Ningún “credo”, catecismo, manual, estatutos, o libros de doctrina humanos fueron seguidos. </a:t>
            </a:r>
          </a:p>
          <a:p>
            <a:pPr marL="627063" lvl="1" indent="-169863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sz="1300" dirty="0" smtClean="0">
                <a:latin typeface="Lucida Sans Unicode" pitchFamily="34" charset="0"/>
                <a:cs typeface="Lucida Sans Unicode" pitchFamily="34" charset="0"/>
              </a:rPr>
              <a:t>Ya no estamos bajo el A.T. (o Pacto, o la Ley de Moisés) 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s-ES" sz="1300" b="1" dirty="0" err="1" smtClean="0">
                <a:latin typeface="Lucida Sans Unicode" pitchFamily="34" charset="0"/>
                <a:cs typeface="Lucida Sans Unicode" pitchFamily="34" charset="0"/>
              </a:rPr>
              <a:t>Heb.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 8:6-13; 9:15-17; Col. 2:14)</a:t>
            </a:r>
            <a:r>
              <a:rPr lang="es-ES" sz="1300" dirty="0" smtClean="0">
                <a:latin typeface="Lucida Sans Unicode" pitchFamily="34" charset="0"/>
                <a:cs typeface="Lucida Sans Unicode" pitchFamily="34" charset="0"/>
              </a:rPr>
              <a:t>, sino bajo “la ley de Cristo” 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(1 </a:t>
            </a:r>
            <a:r>
              <a:rPr lang="es-ES" sz="1300" b="1" dirty="0" err="1" smtClean="0">
                <a:latin typeface="Lucida Sans Unicode" pitchFamily="34" charset="0"/>
                <a:cs typeface="Lucida Sans Unicode" pitchFamily="34" charset="0"/>
              </a:rPr>
              <a:t>Cor.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 9:21; </a:t>
            </a:r>
            <a:r>
              <a:rPr lang="es-ES" sz="1300" b="1" dirty="0" err="1" smtClean="0">
                <a:latin typeface="Lucida Sans Unicode" pitchFamily="34" charset="0"/>
                <a:cs typeface="Lucida Sans Unicode" pitchFamily="34" charset="0"/>
              </a:rPr>
              <a:t>Gál.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 6:2; </a:t>
            </a:r>
            <a:r>
              <a:rPr lang="es-ES" sz="1300" b="1" dirty="0" err="1" smtClean="0">
                <a:latin typeface="Lucida Sans Unicode" pitchFamily="34" charset="0"/>
                <a:cs typeface="Lucida Sans Unicode" pitchFamily="34" charset="0"/>
              </a:rPr>
              <a:t>Sant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. 1:25; </a:t>
            </a:r>
            <a:r>
              <a:rPr lang="es-ES" sz="1300" b="1" dirty="0" err="1" smtClean="0">
                <a:latin typeface="Lucida Sans Unicode" pitchFamily="34" charset="0"/>
                <a:cs typeface="Lucida Sans Unicode" pitchFamily="34" charset="0"/>
              </a:rPr>
              <a:t>Heb.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 1:1-2; </a:t>
            </a:r>
            <a:r>
              <a:rPr lang="es-ES" sz="1300" b="1" dirty="0" err="1" smtClean="0">
                <a:latin typeface="Lucida Sans Unicode" pitchFamily="34" charset="0"/>
                <a:cs typeface="Lucida Sans Unicode" pitchFamily="34" charset="0"/>
              </a:rPr>
              <a:t>Mat.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 28:18) </a:t>
            </a:r>
            <a:r>
              <a:rPr lang="es-ES" sz="1300" dirty="0" smtClean="0">
                <a:latin typeface="Lucida Sans Unicode" pitchFamily="34" charset="0"/>
                <a:cs typeface="Lucida Sans Unicode" pitchFamily="34" charset="0"/>
              </a:rPr>
              <a:t>del NT. </a:t>
            </a:r>
            <a:r>
              <a:rPr lang="es-ES" sz="1250" dirty="0" smtClean="0">
                <a:latin typeface="Lucida Sans Unicode" pitchFamily="34" charset="0"/>
                <a:cs typeface="Lucida Sans Unicode" pitchFamily="34" charset="0"/>
              </a:rPr>
              <a:t>Por tanto, no podemos ir de vuelta al Antiguo Testamento para justificar alguna práctica religiosa </a:t>
            </a:r>
            <a:r>
              <a:rPr lang="es-ES" sz="125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s-ES" sz="1250" b="1" dirty="0" err="1" smtClean="0">
                <a:latin typeface="Lucida Sans Unicode" pitchFamily="34" charset="0"/>
                <a:cs typeface="Lucida Sans Unicode" pitchFamily="34" charset="0"/>
              </a:rPr>
              <a:t>Gál.</a:t>
            </a:r>
            <a:r>
              <a:rPr lang="es-ES" sz="1250" b="1" dirty="0" smtClean="0">
                <a:latin typeface="Lucida Sans Unicode" pitchFamily="34" charset="0"/>
                <a:cs typeface="Lucida Sans Unicode" pitchFamily="34" charset="0"/>
              </a:rPr>
              <a:t> 5:1-4)</a:t>
            </a:r>
            <a:r>
              <a:rPr lang="es-ES" sz="1250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marL="627063" lvl="1" indent="-169863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TODA LA VERDAD </a:t>
            </a:r>
            <a:r>
              <a:rPr lang="es-ES" sz="1300" b="1" u="sng" dirty="0" smtClean="0">
                <a:latin typeface="Lucida Sans Unicode" pitchFamily="34" charset="0"/>
                <a:cs typeface="Lucida Sans Unicode" pitchFamily="34" charset="0"/>
              </a:rPr>
              <a:t>YA HA SIDO REVELADA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        (Juan 16:12-14; 2 </a:t>
            </a:r>
            <a:r>
              <a:rPr lang="es-ES" sz="1300" b="1" dirty="0" err="1" smtClean="0">
                <a:latin typeface="Lucida Sans Unicode" pitchFamily="34" charset="0"/>
                <a:cs typeface="Lucida Sans Unicode" pitchFamily="34" charset="0"/>
              </a:rPr>
              <a:t>Ped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. 1:3; Judas 3; </a:t>
            </a:r>
            <a:r>
              <a:rPr lang="es-ES" sz="1300" b="1" dirty="0" err="1" smtClean="0">
                <a:latin typeface="Lucida Sans Unicode" pitchFamily="34" charset="0"/>
                <a:cs typeface="Lucida Sans Unicode" pitchFamily="34" charset="0"/>
              </a:rPr>
              <a:t>Gál.</a:t>
            </a:r>
            <a:r>
              <a:rPr lang="es-ES" sz="1300" b="1" dirty="0" smtClean="0">
                <a:latin typeface="Lucida Sans Unicode" pitchFamily="34" charset="0"/>
                <a:cs typeface="Lucida Sans Unicode" pitchFamily="34" charset="0"/>
              </a:rPr>
              <a:t> 1:6-9</a:t>
            </a:r>
            <a:r>
              <a:rPr lang="es-ES" sz="1300" dirty="0" smtClean="0">
                <a:latin typeface="Lucida Sans Unicode" pitchFamily="34" charset="0"/>
                <a:cs typeface="Lucida Sans Unicode" pitchFamily="34" charset="0"/>
              </a:rPr>
              <a:t>). Dios nos habla hoy sólo por Su palabra escrita. </a:t>
            </a:r>
            <a:endParaRPr lang="es-CL" sz="13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endParaRPr lang="en-US" sz="165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n-US" sz="150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105400" y="1524000"/>
            <a:ext cx="3886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tabLst/>
              <a:defRPr/>
            </a:pPr>
            <a:r>
              <a:rPr kumimoji="0" lang="en-US" sz="26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itchFamily="34" charset="0"/>
                <a:ea typeface="+mn-ea"/>
                <a:cs typeface="Arial" charset="0"/>
              </a:rPr>
              <a:t>Iglesias de los Hombres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Credos humanos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Catecismos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Manuales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Estatutos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Disciplinas, Artículos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Libros de “profetas” modernos (Mormones, Adventistas, TJ, etc.)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El Corán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Ir al </a:t>
            </a:r>
            <a:r>
              <a:rPr lang="es-ES" dirty="0" err="1" smtClean="0">
                <a:latin typeface="Lucida Sans Unicode" pitchFamily="34" charset="0"/>
                <a:cs typeface="Lucida Sans Unicode" pitchFamily="34" charset="0"/>
              </a:rPr>
              <a:t>Ant</a:t>
            </a: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. Testamento </a:t>
            </a:r>
            <a:r>
              <a:rPr lang="es-ES" sz="1500" dirty="0" smtClean="0">
                <a:latin typeface="Lucida Sans Unicode" pitchFamily="34" charset="0"/>
                <a:cs typeface="Lucida Sans Unicode" pitchFamily="34" charset="0"/>
              </a:rPr>
              <a:t>para justificar alguna práctica religiosa.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Creer en nuevas revelaciones.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Etc. </a:t>
            </a:r>
            <a:endParaRPr lang="es-CL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lang="es-CL" sz="200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lang="es-ES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/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s-CL" dirty="0" smtClean="0">
              <a:latin typeface="Lucida Sans Unicode" pitchFamily="34" charset="0"/>
              <a:cs typeface="Lucida Sans Unicode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tabLst/>
              <a:defRPr/>
            </a:pPr>
            <a:endParaRPr kumimoji="0" lang="en-US" sz="23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04800" y="62484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¿La iglesia de la que Ud. es miembro sigue solo la doctrina de Cristo en el Nuevo Testamento, o sigue credos y doctrinas humanas, o el A. T.?</a:t>
            </a:r>
            <a:endParaRPr lang="es-CL" b="1" dirty="0">
              <a:solidFill>
                <a:srgbClr val="28287A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5"/>
          <p:cNvSpPr>
            <a:spLocks noChangeArrowheads="1" noChangeShapeType="1" noTextEdit="1"/>
          </p:cNvSpPr>
          <p:nvPr/>
        </p:nvSpPr>
        <p:spPr bwMode="auto">
          <a:xfrm>
            <a:off x="609600" y="228600"/>
            <a:ext cx="8153400" cy="6016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606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CL" sz="3600" b="1" i="1" kern="10" dirty="0">
                <a:ln w="12700">
                  <a:noFill/>
                  <a:round/>
                  <a:headEnd/>
                  <a:tailEnd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20320" dir="1799969" algn="tl" rotWithShape="0">
                    <a:srgbClr val="000000">
                      <a:alpha val="39998"/>
                    </a:srgbClr>
                  </a:outerShdw>
                </a:effectLst>
                <a:latin typeface="Arial"/>
                <a:cs typeface="Arial"/>
              </a:rPr>
              <a:t>Qué significa ir “De vuelta a la Biblia”</a:t>
            </a:r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249238" y="841375"/>
            <a:ext cx="290512" cy="2841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CL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 flipV="1">
            <a:off x="539750" y="981075"/>
            <a:ext cx="8353425" cy="0"/>
          </a:xfrm>
          <a:prstGeom prst="line">
            <a:avLst/>
          </a:prstGeom>
          <a:noFill/>
          <a:ln w="63500" cmpd="dbl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CL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 flipH="1">
            <a:off x="374650" y="1125538"/>
            <a:ext cx="20638" cy="5468937"/>
          </a:xfrm>
          <a:prstGeom prst="line">
            <a:avLst/>
          </a:prstGeom>
          <a:noFill/>
          <a:ln w="63500" cmpd="dbl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CL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1268413"/>
            <a:ext cx="1512887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1196975"/>
            <a:ext cx="15128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150" y="3500438"/>
            <a:ext cx="14414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638" y="3500438"/>
            <a:ext cx="1512887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1268413"/>
            <a:ext cx="15128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9563" y="3573463"/>
            <a:ext cx="14414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CuadroTexto"/>
          <p:cNvSpPr txBox="1">
            <a:spLocks noChangeArrowheads="1"/>
          </p:cNvSpPr>
          <p:nvPr/>
        </p:nvSpPr>
        <p:spPr bwMode="auto">
          <a:xfrm>
            <a:off x="381000" y="5805488"/>
            <a:ext cx="8534400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CL" sz="1900" b="1" u="sng" dirty="0">
                <a:solidFill>
                  <a:prstClr val="black"/>
                </a:solidFill>
                <a:latin typeface="Calibri"/>
              </a:rPr>
              <a:t>Significa:</a:t>
            </a:r>
            <a:r>
              <a:rPr lang="es-CL" sz="1900" b="1" dirty="0">
                <a:solidFill>
                  <a:prstClr val="black"/>
                </a:solidFill>
                <a:latin typeface="Calibri"/>
              </a:rPr>
              <a:t> dejar los </a:t>
            </a:r>
            <a:r>
              <a:rPr lang="es-CL" sz="1900" b="1" u="sng" dirty="0">
                <a:solidFill>
                  <a:prstClr val="black"/>
                </a:solidFill>
                <a:latin typeface="Calibri"/>
              </a:rPr>
              <a:t>Credos Humanos</a:t>
            </a:r>
            <a:r>
              <a:rPr lang="es-CL" sz="1900" b="1" dirty="0">
                <a:solidFill>
                  <a:prstClr val="black"/>
                </a:solidFill>
                <a:latin typeface="Calibri"/>
              </a:rPr>
              <a:t>, y tener </a:t>
            </a:r>
            <a:r>
              <a:rPr lang="es-CL" sz="1900" b="1" i="1" dirty="0">
                <a:solidFill>
                  <a:prstClr val="black"/>
                </a:solidFill>
                <a:latin typeface="Calibri"/>
              </a:rPr>
              <a:t>Libro</a:t>
            </a:r>
            <a:r>
              <a:rPr lang="es-CL" sz="1900" b="1" dirty="0">
                <a:solidFill>
                  <a:prstClr val="black"/>
                </a:solidFill>
                <a:latin typeface="Calibri"/>
              </a:rPr>
              <a:t>, </a:t>
            </a:r>
            <a:r>
              <a:rPr lang="es-CL" sz="1900" b="1" i="1" dirty="0">
                <a:solidFill>
                  <a:prstClr val="black"/>
                </a:solidFill>
                <a:latin typeface="Calibri"/>
              </a:rPr>
              <a:t>Capítulo</a:t>
            </a:r>
            <a:r>
              <a:rPr lang="es-CL" sz="1900" b="1" dirty="0">
                <a:solidFill>
                  <a:prstClr val="black"/>
                </a:solidFill>
                <a:latin typeface="Calibri"/>
              </a:rPr>
              <a:t> y </a:t>
            </a:r>
            <a:r>
              <a:rPr lang="es-CL" sz="1900" b="1" i="1" dirty="0">
                <a:solidFill>
                  <a:prstClr val="black"/>
                </a:solidFill>
                <a:latin typeface="Calibri"/>
              </a:rPr>
              <a:t>Versículo</a:t>
            </a:r>
            <a:r>
              <a:rPr lang="es-CL" sz="1900" b="1" dirty="0">
                <a:solidFill>
                  <a:prstClr val="black"/>
                </a:solidFill>
                <a:latin typeface="Calibri"/>
              </a:rPr>
              <a:t>   </a:t>
            </a:r>
            <a:r>
              <a:rPr lang="es-CL" sz="1900" b="1" u="sng" dirty="0">
                <a:solidFill>
                  <a:prstClr val="black"/>
                </a:solidFill>
                <a:latin typeface="Calibri"/>
              </a:rPr>
              <a:t>en la Biblia</a:t>
            </a:r>
            <a:r>
              <a:rPr lang="es-CL" sz="1900" b="1" dirty="0">
                <a:solidFill>
                  <a:prstClr val="black"/>
                </a:solidFill>
                <a:latin typeface="Calibri"/>
              </a:rPr>
              <a:t>, para todo lo que creemos y practicamos (1 </a:t>
            </a:r>
            <a:r>
              <a:rPr lang="es-CL" sz="1900" b="1" dirty="0" smtClean="0">
                <a:solidFill>
                  <a:prstClr val="black"/>
                </a:solidFill>
                <a:latin typeface="Calibri"/>
              </a:rPr>
              <a:t>Pedro </a:t>
            </a:r>
            <a:r>
              <a:rPr lang="es-CL" sz="1900" b="1" dirty="0">
                <a:solidFill>
                  <a:prstClr val="black"/>
                </a:solidFill>
                <a:latin typeface="Calibri"/>
              </a:rPr>
              <a:t>4:11</a:t>
            </a:r>
            <a:r>
              <a:rPr lang="es-CL" sz="1900" b="1" dirty="0" smtClean="0">
                <a:solidFill>
                  <a:prstClr val="black"/>
                </a:solidFill>
                <a:latin typeface="Calibri"/>
              </a:rPr>
              <a:t>) </a:t>
            </a:r>
            <a:r>
              <a:rPr lang="es-CL" sz="19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s-CL" sz="19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 alguno habla, hable conforme a las palabras de Dios…”</a:t>
            </a:r>
          </a:p>
        </p:txBody>
      </p:sp>
      <p:sp>
        <p:nvSpPr>
          <p:cNvPr id="13" name="12 Abrir llave"/>
          <p:cNvSpPr/>
          <p:nvPr/>
        </p:nvSpPr>
        <p:spPr>
          <a:xfrm>
            <a:off x="1187450" y="1196975"/>
            <a:ext cx="504825" cy="4535488"/>
          </a:xfrm>
          <a:prstGeom prst="leftBrace">
            <a:avLst>
              <a:gd name="adj1" fmla="val 8333"/>
              <a:gd name="adj2" fmla="val 49673"/>
            </a:avLst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L">
              <a:solidFill>
                <a:prstClr val="black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84213" y="1268413"/>
            <a:ext cx="358775" cy="4402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2000" b="1" cap="all" dirty="0">
                <a:solidFill>
                  <a:prstClr val="black"/>
                </a:solidFill>
                <a:latin typeface="Calibri"/>
              </a:rPr>
              <a:t>Credos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CL" sz="2000" b="1" cap="all" dirty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2000" b="1" cap="all" dirty="0">
                <a:solidFill>
                  <a:prstClr val="black"/>
                </a:solidFill>
                <a:latin typeface="Calibri"/>
              </a:rPr>
              <a:t>Humanos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9906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Organización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 de la Iglesia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4419600" cy="4648200"/>
          </a:xfrm>
        </p:spPr>
        <p:txBody>
          <a:bodyPr/>
          <a:lstStyle/>
          <a:p>
            <a:pPr algn="ctr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2600" b="1" dirty="0" smtClean="0">
                <a:latin typeface="Corbel" pitchFamily="34" charset="0"/>
                <a:cs typeface="Arial" charset="0"/>
              </a:rPr>
              <a:t>La Iglesia del </a:t>
            </a:r>
            <a:r>
              <a:rPr lang="en-US" sz="2600" b="1" dirty="0" err="1" smtClean="0">
                <a:latin typeface="Corbel" pitchFamily="34" charset="0"/>
                <a:cs typeface="Arial" charset="0"/>
              </a:rPr>
              <a:t>Señor</a:t>
            </a:r>
            <a:endParaRPr lang="en-US" sz="2600" b="1" dirty="0" smtClean="0"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En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sentido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u="sng" dirty="0" smtClean="0">
                <a:latin typeface="Lucida Sans Unicode" pitchFamily="34" charset="0"/>
                <a:cs typeface="Lucida Sans Unicode" pitchFamily="34" charset="0"/>
              </a:rPr>
              <a:t>Universal</a:t>
            </a:r>
            <a:r>
              <a:rPr lang="en-US" sz="1900" u="sng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todos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los salvos en el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mundo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)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, no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tiene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más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organización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que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Jesucristo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como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su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única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cabeza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            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(Ef. 1:22-23; Ef. 5:23)</a:t>
            </a:r>
          </a:p>
          <a:p>
            <a:pPr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En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sentido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u="sng" dirty="0" smtClean="0">
                <a:latin typeface="Lucida Sans Unicode" pitchFamily="34" charset="0"/>
                <a:cs typeface="Lucida Sans Unicode" pitchFamily="34" charset="0"/>
              </a:rPr>
              <a:t>Local</a:t>
            </a:r>
            <a:r>
              <a:rPr lang="en-US" sz="1900" b="1" i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:</a:t>
            </a:r>
          </a:p>
          <a:p>
            <a:pPr marL="627063" lvl="1" indent="-169863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La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local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supervisada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pluralidad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600" b="1" i="1" dirty="0" err="1" smtClean="0">
                <a:latin typeface="Lucida Sans Unicode" pitchFamily="34" charset="0"/>
                <a:cs typeface="Lucida Sans Unicode" pitchFamily="34" charset="0"/>
              </a:rPr>
              <a:t>ancianos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300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300" dirty="0" err="1" smtClean="0">
                <a:latin typeface="Lucida Sans Unicode" pitchFamily="34" charset="0"/>
                <a:cs typeface="Lucida Sans Unicode" pitchFamily="34" charset="0"/>
              </a:rPr>
              <a:t>también</a:t>
            </a:r>
            <a:r>
              <a:rPr lang="en-US" sz="1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300" dirty="0" err="1" smtClean="0">
                <a:latin typeface="Lucida Sans Unicode" pitchFamily="34" charset="0"/>
                <a:cs typeface="Lucida Sans Unicode" pitchFamily="34" charset="0"/>
              </a:rPr>
              <a:t>llamados</a:t>
            </a:r>
            <a:r>
              <a:rPr lang="en-US" sz="13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300" b="1" i="1" dirty="0" err="1" smtClean="0">
                <a:latin typeface="Lucida Sans Unicode" pitchFamily="34" charset="0"/>
                <a:cs typeface="Lucida Sans Unicode" pitchFamily="34" charset="0"/>
              </a:rPr>
              <a:t>obispos</a:t>
            </a:r>
            <a:r>
              <a:rPr lang="en-US" sz="1300" dirty="0" smtClean="0">
                <a:latin typeface="Lucida Sans Unicode" pitchFamily="34" charset="0"/>
                <a:cs typeface="Lucida Sans Unicode" pitchFamily="34" charset="0"/>
              </a:rPr>
              <a:t>  y </a:t>
            </a:r>
            <a:r>
              <a:rPr lang="en-US" sz="1300" b="1" i="1" dirty="0" err="1" smtClean="0">
                <a:latin typeface="Lucida Sans Unicode" pitchFamily="34" charset="0"/>
                <a:cs typeface="Lucida Sans Unicode" pitchFamily="34" charset="0"/>
              </a:rPr>
              <a:t>pastores</a:t>
            </a:r>
            <a:r>
              <a:rPr lang="en-US" sz="13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300" b="1" dirty="0" smtClean="0">
                <a:latin typeface="Lucida Sans Unicode" pitchFamily="34" charset="0"/>
                <a:cs typeface="Lucida Sans Unicode" pitchFamily="34" charset="0"/>
              </a:rPr>
              <a:t>Hch. 20:17, 28</a:t>
            </a:r>
            <a:r>
              <a:rPr lang="en-US" sz="1300" dirty="0" smtClean="0">
                <a:latin typeface="Lucida Sans Unicode" pitchFamily="34" charset="0"/>
                <a:cs typeface="Lucida Sans Unicode" pitchFamily="34" charset="0"/>
              </a:rPr>
              <a:t>).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Hch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. 14:23;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Fil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. 1:1; 1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Ped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. 5:2-4</a:t>
            </a:r>
            <a:r>
              <a:rPr lang="en-US" sz="1500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marL="627063" lvl="1" indent="-169863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Cada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 local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autónoma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           </a:t>
            </a:r>
            <a:r>
              <a:rPr lang="en-US" sz="1500" dirty="0" smtClean="0">
                <a:latin typeface="Lucida Sans Unicode" pitchFamily="34" charset="0"/>
                <a:cs typeface="Lucida Sans Unicode" pitchFamily="34" charset="0"/>
              </a:rPr>
              <a:t>(e </a:t>
            </a:r>
            <a:r>
              <a:rPr lang="en-US" sz="1500" dirty="0" err="1" smtClean="0">
                <a:latin typeface="Lucida Sans Unicode" pitchFamily="34" charset="0"/>
                <a:cs typeface="Lucida Sans Unicode" pitchFamily="34" charset="0"/>
              </a:rPr>
              <a:t>independiente</a:t>
            </a:r>
            <a:r>
              <a:rPr lang="en-US" sz="1500" dirty="0" smtClean="0">
                <a:latin typeface="Lucida Sans Unicode" pitchFamily="34" charset="0"/>
                <a:cs typeface="Lucida Sans Unicode" pitchFamily="34" charset="0"/>
              </a:rPr>
              <a:t>)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igual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, y se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gobierna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sí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misma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500" dirty="0" smtClean="0">
                <a:latin typeface="Lucida Sans Unicode" pitchFamily="34" charset="0"/>
                <a:cs typeface="Lucida Sans Unicode" pitchFamily="34" charset="0"/>
              </a:rPr>
              <a:t>(con </a:t>
            </a:r>
            <a:r>
              <a:rPr lang="en-US" sz="1500" dirty="0" err="1" smtClean="0">
                <a:latin typeface="Lucida Sans Unicode" pitchFamily="34" charset="0"/>
                <a:cs typeface="Lucida Sans Unicode" pitchFamily="34" charset="0"/>
              </a:rPr>
              <a:t>sus</a:t>
            </a:r>
            <a:r>
              <a:rPr lang="en-US" sz="15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500" dirty="0" err="1" smtClean="0">
                <a:latin typeface="Lucida Sans Unicode" pitchFamily="34" charset="0"/>
                <a:cs typeface="Lucida Sans Unicode" pitchFamily="34" charset="0"/>
              </a:rPr>
              <a:t>propios</a:t>
            </a:r>
            <a:r>
              <a:rPr lang="en-US" sz="15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500" dirty="0" err="1" smtClean="0">
                <a:latin typeface="Lucida Sans Unicode" pitchFamily="34" charset="0"/>
                <a:cs typeface="Lucida Sans Unicode" pitchFamily="34" charset="0"/>
              </a:rPr>
              <a:t>ancianos</a:t>
            </a:r>
            <a:r>
              <a:rPr lang="en-US" sz="1500" dirty="0" smtClean="0">
                <a:latin typeface="Lucida Sans Unicode" pitchFamily="34" charset="0"/>
                <a:cs typeface="Lucida Sans Unicode" pitchFamily="34" charset="0"/>
              </a:rPr>
              <a:t>) 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bajo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 Cristo. </a:t>
            </a:r>
          </a:p>
          <a:p>
            <a:pPr marL="627063" lvl="1" indent="-169863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400" b="1" dirty="0" smtClean="0">
                <a:latin typeface="Lucida Sans Unicode" pitchFamily="34" charset="0"/>
                <a:cs typeface="Lucida Sans Unicode" pitchFamily="34" charset="0"/>
              </a:rPr>
              <a:t>NO un </a:t>
            </a:r>
            <a:r>
              <a:rPr lang="en-US" sz="1400" b="1" dirty="0" err="1" smtClean="0">
                <a:latin typeface="Lucida Sans Unicode" pitchFamily="34" charset="0"/>
                <a:cs typeface="Lucida Sans Unicode" pitchFamily="34" charset="0"/>
              </a:rPr>
              <a:t>sólo</a:t>
            </a:r>
            <a:r>
              <a:rPr lang="en-US" sz="14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b="1" dirty="0" err="1" smtClean="0">
                <a:latin typeface="Lucida Sans Unicode" pitchFamily="34" charset="0"/>
                <a:cs typeface="Lucida Sans Unicode" pitchFamily="34" charset="0"/>
              </a:rPr>
              <a:t>anciano</a:t>
            </a:r>
            <a:r>
              <a:rPr lang="en-US" sz="1400" b="1" dirty="0" smtClean="0">
                <a:latin typeface="Lucida Sans Unicode" pitchFamily="34" charset="0"/>
                <a:cs typeface="Lucida Sans Unicode" pitchFamily="34" charset="0"/>
              </a:rPr>
              <a:t>/</a:t>
            </a:r>
            <a:r>
              <a:rPr lang="en-US" sz="1400" b="1" dirty="0" err="1" smtClean="0">
                <a:latin typeface="Lucida Sans Unicode" pitchFamily="34" charset="0"/>
                <a:cs typeface="Lucida Sans Unicode" pitchFamily="34" charset="0"/>
              </a:rPr>
              <a:t>obispo</a:t>
            </a:r>
            <a:r>
              <a:rPr lang="en-US" sz="1400" b="1" dirty="0" smtClean="0">
                <a:latin typeface="Lucida Sans Unicode" pitchFamily="34" charset="0"/>
                <a:cs typeface="Lucida Sans Unicode" pitchFamily="34" charset="0"/>
              </a:rPr>
              <a:t>/pastor </a:t>
            </a:r>
            <a:r>
              <a:rPr lang="en-US" sz="1400" b="1" dirty="0" err="1" smtClean="0">
                <a:latin typeface="Lucida Sans Unicode" pitchFamily="34" charset="0"/>
                <a:cs typeface="Lucida Sans Unicode" pitchFamily="34" charset="0"/>
              </a:rPr>
              <a:t>sobre</a:t>
            </a:r>
            <a:r>
              <a:rPr lang="en-US" sz="14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b="1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4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b="1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. Y los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ancianos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no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tienen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autoridad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más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allá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local.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endParaRPr lang="en-US" sz="165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n-US" sz="150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953000" y="1524000"/>
            <a:ext cx="4038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>
              <a:spcBef>
                <a:spcPts val="500"/>
              </a:spcBef>
              <a:buClr>
                <a:srgbClr val="727CA3"/>
              </a:buClr>
              <a:buSzPct val="75000"/>
            </a:pPr>
            <a:r>
              <a:rPr lang="en-US" sz="2600" b="1" kern="0" dirty="0" smtClean="0">
                <a:solidFill>
                  <a:prstClr val="black"/>
                </a:solidFill>
                <a:latin typeface="Corbel" pitchFamily="34" charset="0"/>
              </a:rPr>
              <a:t>Iglesias de los Hombres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850" dirty="0" smtClean="0">
                <a:latin typeface="Lucida Sans Unicode" pitchFamily="34" charset="0"/>
                <a:cs typeface="Lucida Sans Unicode" pitchFamily="34" charset="0"/>
              </a:rPr>
              <a:t>Sínodos, convenciones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850" dirty="0" smtClean="0">
                <a:latin typeface="Lucida Sans Unicode" pitchFamily="34" charset="0"/>
                <a:cs typeface="Lucida Sans Unicode" pitchFamily="34" charset="0"/>
              </a:rPr>
              <a:t>Diócesis, conferencias.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850" dirty="0" smtClean="0">
                <a:latin typeface="Lucida Sans Unicode" pitchFamily="34" charset="0"/>
                <a:cs typeface="Lucida Sans Unicode" pitchFamily="34" charset="0"/>
              </a:rPr>
              <a:t>Cuartel central.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850" dirty="0" smtClean="0">
                <a:latin typeface="Lucida Sans Unicode" pitchFamily="34" charset="0"/>
                <a:cs typeface="Lucida Sans Unicode" pitchFamily="34" charset="0"/>
              </a:rPr>
              <a:t>Sociedades.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850" dirty="0" smtClean="0">
                <a:latin typeface="Lucida Sans Unicode" pitchFamily="34" charset="0"/>
                <a:cs typeface="Lucida Sans Unicode" pitchFamily="34" charset="0"/>
              </a:rPr>
              <a:t>Presidente, Papa. 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850" dirty="0" smtClean="0">
                <a:latin typeface="Lucida Sans Unicode" pitchFamily="34" charset="0"/>
                <a:cs typeface="Lucida Sans Unicode" pitchFamily="34" charset="0"/>
              </a:rPr>
              <a:t>Arzobispo, “obispos”.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850" dirty="0" smtClean="0">
                <a:latin typeface="Lucida Sans Unicode" pitchFamily="34" charset="0"/>
                <a:cs typeface="Lucida Sans Unicode" pitchFamily="34" charset="0"/>
              </a:rPr>
              <a:t>Ancianos presidentes.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850" dirty="0" smtClean="0">
                <a:latin typeface="Lucida Sans Unicode" pitchFamily="34" charset="0"/>
                <a:cs typeface="Lucida Sans Unicode" pitchFamily="34" charset="0"/>
              </a:rPr>
              <a:t>“Pastor” de la iglesia.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850" dirty="0" smtClean="0">
                <a:latin typeface="Lucida Sans Unicode" pitchFamily="34" charset="0"/>
                <a:cs typeface="Lucida Sans Unicode" pitchFamily="34" charset="0"/>
              </a:rPr>
              <a:t>“Iglesia Patrocinadora”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850" dirty="0" smtClean="0">
                <a:latin typeface="Lucida Sans Unicode" pitchFamily="34" charset="0"/>
                <a:cs typeface="Lucida Sans Unicode" pitchFamily="34" charset="0"/>
              </a:rPr>
              <a:t>Red o asociación regional, nacional, o internacional de iglesias.</a:t>
            </a:r>
            <a:endParaRPr lang="es-CL" sz="185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CL" sz="2000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CL" sz="2000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ES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lvl="1"/>
            <a:r>
              <a:rPr lang="es-ES" dirty="0" smtClean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	</a:t>
            </a:r>
            <a:endParaRPr lang="es-CL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742950" lvl="1" indent="-285750">
              <a:spcBef>
                <a:spcPts val="16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n-US" sz="2300" kern="0" dirty="0" smtClean="0">
              <a:solidFill>
                <a:prstClr val="black"/>
              </a:solidFill>
              <a:latin typeface="Verdana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28600" y="6248400"/>
            <a:ext cx="8915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700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¿Es la iglesia de la que Ud. es miembro una congregación autónoma, o está sujeta a otra, o supervisada en alguna parte de su trabajo por otra iglesia, o cede central?</a:t>
            </a:r>
            <a:endParaRPr lang="es-CL" sz="1700" b="1" dirty="0">
              <a:solidFill>
                <a:srgbClr val="28287A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  <p:bldP spid="5" grpId="0" uiExpand="1" build="p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324600" y="2743200"/>
            <a:ext cx="1219200" cy="838200"/>
            <a:chOff x="1104" y="1632"/>
            <a:chExt cx="672" cy="528"/>
          </a:xfrm>
        </p:grpSpPr>
        <p:sp>
          <p:nvSpPr>
            <p:cNvPr id="81994" name="Line 3"/>
            <p:cNvSpPr>
              <a:spLocks noChangeShapeType="1"/>
            </p:cNvSpPr>
            <p:nvPr/>
          </p:nvSpPr>
          <p:spPr bwMode="auto">
            <a:xfrm flipV="1">
              <a:off x="1104" y="1722"/>
              <a:ext cx="396" cy="4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95" name="Line 4"/>
            <p:cNvSpPr>
              <a:spLocks noChangeShapeType="1"/>
            </p:cNvSpPr>
            <p:nvPr/>
          </p:nvSpPr>
          <p:spPr bwMode="auto">
            <a:xfrm flipH="1" flipV="1">
              <a:off x="1395" y="1728"/>
              <a:ext cx="381" cy="38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96" name="Oval 5"/>
            <p:cNvSpPr>
              <a:spLocks noChangeArrowheads="1"/>
            </p:cNvSpPr>
            <p:nvPr/>
          </p:nvSpPr>
          <p:spPr bwMode="auto">
            <a:xfrm>
              <a:off x="1314" y="1632"/>
              <a:ext cx="258" cy="19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258296" y="3505200"/>
            <a:ext cx="1205740" cy="1600200"/>
            <a:chOff x="475" y="2238"/>
            <a:chExt cx="676" cy="882"/>
          </a:xfrm>
        </p:grpSpPr>
        <p:sp>
          <p:nvSpPr>
            <p:cNvPr id="81991" name="Line 7"/>
            <p:cNvSpPr>
              <a:spLocks noChangeShapeType="1"/>
            </p:cNvSpPr>
            <p:nvPr/>
          </p:nvSpPr>
          <p:spPr bwMode="auto">
            <a:xfrm flipV="1">
              <a:off x="475" y="2364"/>
              <a:ext cx="470" cy="54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92" name="Line 8"/>
            <p:cNvSpPr>
              <a:spLocks noChangeShapeType="1"/>
            </p:cNvSpPr>
            <p:nvPr/>
          </p:nvSpPr>
          <p:spPr bwMode="auto">
            <a:xfrm flipH="1">
              <a:off x="1008" y="2364"/>
              <a:ext cx="65" cy="7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93" name="Oval 9"/>
            <p:cNvSpPr>
              <a:spLocks noChangeArrowheads="1"/>
            </p:cNvSpPr>
            <p:nvPr/>
          </p:nvSpPr>
          <p:spPr bwMode="auto">
            <a:xfrm>
              <a:off x="902" y="2238"/>
              <a:ext cx="249" cy="1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7315200" y="3505200"/>
            <a:ext cx="1066800" cy="1295400"/>
            <a:chOff x="1680" y="2256"/>
            <a:chExt cx="672" cy="816"/>
          </a:xfrm>
        </p:grpSpPr>
        <p:sp>
          <p:nvSpPr>
            <p:cNvPr id="81988" name="Line 11"/>
            <p:cNvSpPr>
              <a:spLocks noChangeShapeType="1"/>
            </p:cNvSpPr>
            <p:nvPr/>
          </p:nvSpPr>
          <p:spPr bwMode="auto">
            <a:xfrm flipV="1">
              <a:off x="1680" y="2400"/>
              <a:ext cx="96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89" name="Line 12"/>
            <p:cNvSpPr>
              <a:spLocks noChangeShapeType="1"/>
            </p:cNvSpPr>
            <p:nvPr/>
          </p:nvSpPr>
          <p:spPr bwMode="auto">
            <a:xfrm flipH="1" flipV="1">
              <a:off x="1920" y="2400"/>
              <a:ext cx="432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90" name="Oval 13"/>
            <p:cNvSpPr>
              <a:spLocks noChangeArrowheads="1"/>
            </p:cNvSpPr>
            <p:nvPr/>
          </p:nvSpPr>
          <p:spPr bwMode="auto">
            <a:xfrm>
              <a:off x="1728" y="2256"/>
              <a:ext cx="249" cy="1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1925" name="Line 14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CL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26" name="Line 15"/>
          <p:cNvSpPr>
            <a:spLocks noChangeShapeType="1"/>
          </p:cNvSpPr>
          <p:nvPr/>
        </p:nvSpPr>
        <p:spPr bwMode="auto">
          <a:xfrm>
            <a:off x="4572000" y="1066800"/>
            <a:ext cx="0" cy="5791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CL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4800600" y="4724400"/>
            <a:ext cx="762000" cy="1752268"/>
            <a:chOff x="144" y="3024"/>
            <a:chExt cx="480" cy="1099"/>
          </a:xfrm>
        </p:grpSpPr>
        <p:sp>
          <p:nvSpPr>
            <p:cNvPr id="81983" name="Line 19"/>
            <p:cNvSpPr>
              <a:spLocks noChangeShapeType="1"/>
            </p:cNvSpPr>
            <p:nvPr/>
          </p:nvSpPr>
          <p:spPr bwMode="auto">
            <a:xfrm flipV="1">
              <a:off x="144" y="3168"/>
              <a:ext cx="240" cy="8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84" name="Line 20"/>
            <p:cNvSpPr>
              <a:spLocks noChangeShapeType="1"/>
            </p:cNvSpPr>
            <p:nvPr/>
          </p:nvSpPr>
          <p:spPr bwMode="auto">
            <a:xfrm flipH="1">
              <a:off x="288" y="3168"/>
              <a:ext cx="96" cy="9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85" name="Line 21"/>
            <p:cNvSpPr>
              <a:spLocks noChangeShapeType="1"/>
            </p:cNvSpPr>
            <p:nvPr/>
          </p:nvSpPr>
          <p:spPr bwMode="auto">
            <a:xfrm flipH="1" flipV="1">
              <a:off x="384" y="3168"/>
              <a:ext cx="48" cy="95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86" name="Line 22"/>
            <p:cNvSpPr>
              <a:spLocks noChangeShapeType="1"/>
            </p:cNvSpPr>
            <p:nvPr/>
          </p:nvSpPr>
          <p:spPr bwMode="auto">
            <a:xfrm flipH="1" flipV="1">
              <a:off x="384" y="3168"/>
              <a:ext cx="240" cy="8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87" name="Oval 23"/>
            <p:cNvSpPr>
              <a:spLocks noChangeArrowheads="1"/>
            </p:cNvSpPr>
            <p:nvPr/>
          </p:nvSpPr>
          <p:spPr bwMode="auto">
            <a:xfrm>
              <a:off x="281" y="3024"/>
              <a:ext cx="249" cy="1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5943600" y="4876800"/>
            <a:ext cx="762000" cy="1752600"/>
            <a:chOff x="864" y="3024"/>
            <a:chExt cx="480" cy="1104"/>
          </a:xfrm>
        </p:grpSpPr>
        <p:sp>
          <p:nvSpPr>
            <p:cNvPr id="81978" name="Line 25"/>
            <p:cNvSpPr>
              <a:spLocks noChangeShapeType="1"/>
            </p:cNvSpPr>
            <p:nvPr/>
          </p:nvSpPr>
          <p:spPr bwMode="auto">
            <a:xfrm flipV="1">
              <a:off x="864" y="3168"/>
              <a:ext cx="144" cy="8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79" name="Line 26"/>
            <p:cNvSpPr>
              <a:spLocks noChangeShapeType="1"/>
            </p:cNvSpPr>
            <p:nvPr/>
          </p:nvSpPr>
          <p:spPr bwMode="auto">
            <a:xfrm flipV="1">
              <a:off x="1008" y="3168"/>
              <a:ext cx="0" cy="9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80" name="Line 27"/>
            <p:cNvSpPr>
              <a:spLocks noChangeShapeType="1"/>
            </p:cNvSpPr>
            <p:nvPr/>
          </p:nvSpPr>
          <p:spPr bwMode="auto">
            <a:xfrm flipH="1" flipV="1">
              <a:off x="1008" y="3120"/>
              <a:ext cx="192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81" name="Line 28"/>
            <p:cNvSpPr>
              <a:spLocks noChangeShapeType="1"/>
            </p:cNvSpPr>
            <p:nvPr/>
          </p:nvSpPr>
          <p:spPr bwMode="auto">
            <a:xfrm flipH="1" flipV="1">
              <a:off x="1008" y="3120"/>
              <a:ext cx="336" cy="9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82" name="Oval 29"/>
            <p:cNvSpPr>
              <a:spLocks noChangeArrowheads="1"/>
            </p:cNvSpPr>
            <p:nvPr/>
          </p:nvSpPr>
          <p:spPr bwMode="auto">
            <a:xfrm>
              <a:off x="898" y="3024"/>
              <a:ext cx="249" cy="1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7086600" y="4800600"/>
            <a:ext cx="587375" cy="1752600"/>
            <a:chOff x="1550" y="3024"/>
            <a:chExt cx="370" cy="1104"/>
          </a:xfrm>
        </p:grpSpPr>
        <p:sp>
          <p:nvSpPr>
            <p:cNvPr id="81974" name="Line 31"/>
            <p:cNvSpPr>
              <a:spLocks noChangeShapeType="1"/>
            </p:cNvSpPr>
            <p:nvPr/>
          </p:nvSpPr>
          <p:spPr bwMode="auto">
            <a:xfrm flipV="1">
              <a:off x="1550" y="3120"/>
              <a:ext cx="130" cy="9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75" name="Line 32"/>
            <p:cNvSpPr>
              <a:spLocks noChangeShapeType="1"/>
            </p:cNvSpPr>
            <p:nvPr/>
          </p:nvSpPr>
          <p:spPr bwMode="auto">
            <a:xfrm flipH="1" flipV="1">
              <a:off x="1680" y="3168"/>
              <a:ext cx="48" cy="9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76" name="Line 33"/>
            <p:cNvSpPr>
              <a:spLocks noChangeShapeType="1"/>
            </p:cNvSpPr>
            <p:nvPr/>
          </p:nvSpPr>
          <p:spPr bwMode="auto">
            <a:xfrm flipH="1" flipV="1">
              <a:off x="1680" y="3168"/>
              <a:ext cx="240" cy="9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77" name="Oval 34"/>
            <p:cNvSpPr>
              <a:spLocks noChangeArrowheads="1"/>
            </p:cNvSpPr>
            <p:nvPr/>
          </p:nvSpPr>
          <p:spPr bwMode="auto">
            <a:xfrm>
              <a:off x="1550" y="3024"/>
              <a:ext cx="249" cy="1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35"/>
          <p:cNvGrpSpPr>
            <a:grpSpLocks/>
          </p:cNvGrpSpPr>
          <p:nvPr/>
        </p:nvGrpSpPr>
        <p:grpSpPr bwMode="auto">
          <a:xfrm>
            <a:off x="8077200" y="4800600"/>
            <a:ext cx="762000" cy="1828800"/>
            <a:chOff x="2160" y="3024"/>
            <a:chExt cx="480" cy="1152"/>
          </a:xfrm>
        </p:grpSpPr>
        <p:sp>
          <p:nvSpPr>
            <p:cNvPr id="81969" name="Line 36"/>
            <p:cNvSpPr>
              <a:spLocks noChangeShapeType="1"/>
            </p:cNvSpPr>
            <p:nvPr/>
          </p:nvSpPr>
          <p:spPr bwMode="auto">
            <a:xfrm flipV="1">
              <a:off x="2160" y="3120"/>
              <a:ext cx="192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70" name="Line 37"/>
            <p:cNvSpPr>
              <a:spLocks noChangeShapeType="1"/>
            </p:cNvSpPr>
            <p:nvPr/>
          </p:nvSpPr>
          <p:spPr bwMode="auto">
            <a:xfrm flipV="1">
              <a:off x="2352" y="3120"/>
              <a:ext cx="0" cy="10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71" name="Line 38"/>
            <p:cNvSpPr>
              <a:spLocks noChangeShapeType="1"/>
            </p:cNvSpPr>
            <p:nvPr/>
          </p:nvSpPr>
          <p:spPr bwMode="auto">
            <a:xfrm flipH="1" flipV="1">
              <a:off x="2352" y="3120"/>
              <a:ext cx="144" cy="9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72" name="Line 39"/>
            <p:cNvSpPr>
              <a:spLocks noChangeShapeType="1"/>
            </p:cNvSpPr>
            <p:nvPr/>
          </p:nvSpPr>
          <p:spPr bwMode="auto">
            <a:xfrm flipH="1" flipV="1">
              <a:off x="2352" y="3120"/>
              <a:ext cx="288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73" name="Oval 40"/>
            <p:cNvSpPr>
              <a:spLocks noChangeArrowheads="1"/>
            </p:cNvSpPr>
            <p:nvPr/>
          </p:nvSpPr>
          <p:spPr bwMode="auto">
            <a:xfrm>
              <a:off x="2229" y="3024"/>
              <a:ext cx="249" cy="1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7" name="Text Box 41"/>
          <p:cNvSpPr txBox="1">
            <a:spLocks noChangeArrowheads="1"/>
          </p:cNvSpPr>
          <p:nvPr/>
        </p:nvSpPr>
        <p:spPr bwMode="auto">
          <a:xfrm>
            <a:off x="4572000" y="1219200"/>
            <a:ext cx="45720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ESTRUCTURA ORGANIZACIONAL                 </a:t>
            </a:r>
            <a:r>
              <a:rPr lang="en-US" sz="1600" b="1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DE LOS </a:t>
            </a:r>
            <a:r>
              <a:rPr lang="en-US" sz="1600" b="1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HOMBRES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7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Multi-</a:t>
            </a:r>
            <a:r>
              <a:rPr lang="en-US" sz="17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Nivel</a:t>
            </a:r>
            <a:endParaRPr lang="en-US" sz="1700" dirty="0" smtClean="0">
              <a:solidFill>
                <a:prstClr val="black"/>
              </a:solidFill>
              <a:latin typeface="Futura BdCn BT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Jerarquizada, </a:t>
            </a:r>
            <a:r>
              <a:rPr lang="en-US" sz="14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iglesias</a:t>
            </a:r>
            <a:r>
              <a:rPr lang="en-US" sz="14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subordinadas</a:t>
            </a:r>
            <a:r>
              <a:rPr lang="en-US" sz="14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 a </a:t>
            </a:r>
            <a:r>
              <a:rPr lang="en-US" sz="14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una</a:t>
            </a:r>
            <a:r>
              <a:rPr lang="en-US" sz="14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sede</a:t>
            </a:r>
            <a:r>
              <a:rPr lang="en-US" sz="14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 central</a:t>
            </a:r>
            <a:endParaRPr lang="en-US" sz="1400" dirty="0">
              <a:solidFill>
                <a:prstClr val="black"/>
              </a:solidFill>
              <a:latin typeface="Futura BdCn BT"/>
              <a:cs typeface="Arial" pitchFamily="34" charset="0"/>
            </a:endParaRPr>
          </a:p>
        </p:txBody>
      </p:sp>
      <p:grpSp>
        <p:nvGrpSpPr>
          <p:cNvPr id="9" name="Group 79"/>
          <p:cNvGrpSpPr>
            <a:grpSpLocks/>
          </p:cNvGrpSpPr>
          <p:nvPr/>
        </p:nvGrpSpPr>
        <p:grpSpPr bwMode="auto">
          <a:xfrm>
            <a:off x="7086600" y="2286000"/>
            <a:ext cx="1917700" cy="554037"/>
            <a:chOff x="1590" y="1343"/>
            <a:chExt cx="1208" cy="349"/>
          </a:xfrm>
        </p:grpSpPr>
        <p:sp>
          <p:nvSpPr>
            <p:cNvPr id="81967" name="Text Box 43"/>
            <p:cNvSpPr txBox="1">
              <a:spLocks noChangeArrowheads="1"/>
            </p:cNvSpPr>
            <p:nvPr/>
          </p:nvSpPr>
          <p:spPr bwMode="auto">
            <a:xfrm>
              <a:off x="1776" y="1343"/>
              <a:ext cx="102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ERROR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(¡</a:t>
              </a:r>
              <a:r>
                <a:rPr lang="en-US" sz="1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afecta</a:t>
              </a:r>
              <a:r>
                <a: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a </a:t>
              </a:r>
              <a:r>
                <a:rPr lang="en-US" sz="1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todos</a:t>
              </a:r>
              <a:r>
                <a: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!)</a:t>
              </a:r>
            </a:p>
          </p:txBody>
        </p:sp>
        <p:sp>
          <p:nvSpPr>
            <p:cNvPr id="81968" name="Line 44"/>
            <p:cNvSpPr>
              <a:spLocks noChangeShapeType="1"/>
            </p:cNvSpPr>
            <p:nvPr/>
          </p:nvSpPr>
          <p:spPr bwMode="auto">
            <a:xfrm rot="11285895" flipV="1">
              <a:off x="1590" y="1427"/>
              <a:ext cx="367" cy="2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" name="Text Box 45"/>
          <p:cNvSpPr txBox="1">
            <a:spLocks noChangeArrowheads="1"/>
          </p:cNvSpPr>
          <p:nvPr/>
        </p:nvSpPr>
        <p:spPr bwMode="auto">
          <a:xfrm>
            <a:off x="0" y="1219200"/>
            <a:ext cx="4572000" cy="1069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ESCTRUCTURA ORGANIZACIONAL           </a:t>
            </a:r>
            <a:r>
              <a:rPr lang="en-US" sz="1600" b="1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 DE </a:t>
            </a:r>
            <a:r>
              <a:rPr lang="en-US" sz="1600" b="1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DIOS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700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Un </a:t>
            </a:r>
            <a:r>
              <a:rPr lang="en-US" sz="1700" dirty="0" err="1">
                <a:solidFill>
                  <a:prstClr val="black"/>
                </a:solidFill>
                <a:latin typeface="Futura BdCn BT"/>
                <a:cs typeface="Arial" pitchFamily="34" charset="0"/>
              </a:rPr>
              <a:t>Nivel</a:t>
            </a:r>
            <a:endParaRPr lang="en-US" sz="1700" dirty="0">
              <a:solidFill>
                <a:prstClr val="black"/>
              </a:solidFill>
              <a:latin typeface="Futura BdCn BT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Iglesias </a:t>
            </a:r>
            <a:r>
              <a:rPr lang="en-US" sz="1400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l</a:t>
            </a:r>
            <a:r>
              <a:rPr lang="en-US" sz="14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ocales </a:t>
            </a:r>
            <a:r>
              <a:rPr lang="en-US" sz="14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iguales</a:t>
            </a:r>
            <a:r>
              <a:rPr lang="en-US" sz="14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, </a:t>
            </a:r>
            <a:r>
              <a:rPr lang="en-US" sz="14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autónomas</a:t>
            </a:r>
            <a:r>
              <a:rPr lang="en-US" sz="14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 e </a:t>
            </a:r>
            <a:r>
              <a:rPr lang="en-US" sz="14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independientes</a:t>
            </a:r>
            <a:endParaRPr lang="en-US" sz="1400" dirty="0">
              <a:solidFill>
                <a:prstClr val="black"/>
              </a:solidFill>
              <a:latin typeface="Futura BdCn BT"/>
              <a:cs typeface="Arial" pitchFamily="34" charset="0"/>
            </a:endParaRPr>
          </a:p>
        </p:txBody>
      </p:sp>
      <p:sp>
        <p:nvSpPr>
          <p:cNvPr id="52" name="Text Box 46"/>
          <p:cNvSpPr txBox="1">
            <a:spLocks noChangeArrowheads="1"/>
          </p:cNvSpPr>
          <p:nvPr/>
        </p:nvSpPr>
        <p:spPr bwMode="auto">
          <a:xfrm>
            <a:off x="0" y="2514600"/>
            <a:ext cx="43924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solidFill>
                  <a:prstClr val="black"/>
                </a:solidFill>
                <a:latin typeface="Futura BdCn BT"/>
                <a:cs typeface="Arial" pitchFamily="34" charset="0"/>
              </a:rPr>
              <a:t>Pluralidad</a:t>
            </a:r>
            <a:r>
              <a:rPr lang="en-US" sz="2000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utura BdCn BT"/>
                <a:cs typeface="Arial" pitchFamily="34" charset="0"/>
              </a:rPr>
              <a:t>Ancianos</a:t>
            </a:r>
            <a:endParaRPr lang="en-US" sz="2000" dirty="0">
              <a:solidFill>
                <a:prstClr val="black"/>
              </a:solidFill>
              <a:latin typeface="Futura BdCn BT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err="1">
                <a:solidFill>
                  <a:prstClr val="black"/>
                </a:solidFill>
                <a:latin typeface="Futura BdCn BT"/>
                <a:cs typeface="Arial" pitchFamily="34" charset="0"/>
              </a:rPr>
              <a:t>Hch</a:t>
            </a:r>
            <a:r>
              <a:rPr lang="en-US" b="1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. 14:23; </a:t>
            </a:r>
            <a:r>
              <a:rPr lang="en-US" b="1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Fil</a:t>
            </a:r>
            <a:r>
              <a:rPr lang="en-US" b="1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. </a:t>
            </a:r>
            <a:r>
              <a:rPr lang="en-US" b="1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1:1; Tito </a:t>
            </a:r>
            <a:r>
              <a:rPr lang="en-US" b="1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1:5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Supervisando</a:t>
            </a:r>
            <a:r>
              <a:rPr lang="en-US" sz="16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sólo</a:t>
            </a:r>
            <a:r>
              <a:rPr lang="en-US" sz="16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 la </a:t>
            </a:r>
            <a:r>
              <a:rPr lang="en-US" sz="1600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iglesia</a:t>
            </a:r>
            <a:r>
              <a:rPr lang="en-US" sz="1600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 local </a:t>
            </a:r>
            <a:r>
              <a:rPr lang="en-US" sz="1600" b="1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(1 </a:t>
            </a:r>
            <a:r>
              <a:rPr lang="en-US" sz="1600" b="1" dirty="0" err="1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Ped</a:t>
            </a:r>
            <a:r>
              <a:rPr lang="en-US" sz="1600" b="1" dirty="0" smtClean="0">
                <a:solidFill>
                  <a:prstClr val="black"/>
                </a:solidFill>
                <a:latin typeface="Futura BdCn BT"/>
                <a:cs typeface="Arial" pitchFamily="34" charset="0"/>
              </a:rPr>
              <a:t>. 5:2)</a:t>
            </a:r>
            <a:endParaRPr lang="en-US" sz="1600" b="1" dirty="0">
              <a:solidFill>
                <a:prstClr val="black"/>
              </a:solidFill>
              <a:latin typeface="Futura BdCn BT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Futura BdCn BT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700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Requisitos de los </a:t>
            </a:r>
            <a:r>
              <a:rPr lang="en-US" sz="1700" dirty="0" err="1">
                <a:solidFill>
                  <a:prstClr val="black"/>
                </a:solidFill>
                <a:latin typeface="Futura BdCn BT"/>
                <a:cs typeface="Arial" pitchFamily="34" charset="0"/>
              </a:rPr>
              <a:t>Ancianos</a:t>
            </a:r>
            <a:endParaRPr lang="en-US" sz="1700" dirty="0">
              <a:solidFill>
                <a:prstClr val="black"/>
              </a:solidFill>
              <a:latin typeface="Futura BdCn BT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700" b="1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1 </a:t>
            </a:r>
            <a:r>
              <a:rPr lang="en-US" sz="1700" b="1" dirty="0" err="1">
                <a:solidFill>
                  <a:prstClr val="black"/>
                </a:solidFill>
                <a:latin typeface="Futura BdCn BT"/>
                <a:cs typeface="Arial" pitchFamily="34" charset="0"/>
              </a:rPr>
              <a:t>Timoteo</a:t>
            </a:r>
            <a:r>
              <a:rPr lang="en-US" sz="1700" b="1" dirty="0">
                <a:solidFill>
                  <a:prstClr val="black"/>
                </a:solidFill>
                <a:latin typeface="Futura BdCn BT"/>
                <a:cs typeface="Arial" pitchFamily="34" charset="0"/>
              </a:rPr>
              <a:t> 3:1-8; Tito 1:5-11</a:t>
            </a:r>
          </a:p>
        </p:txBody>
      </p:sp>
      <p:grpSp>
        <p:nvGrpSpPr>
          <p:cNvPr id="10" name="Group 47"/>
          <p:cNvGrpSpPr>
            <a:grpSpLocks/>
          </p:cNvGrpSpPr>
          <p:nvPr/>
        </p:nvGrpSpPr>
        <p:grpSpPr bwMode="auto">
          <a:xfrm>
            <a:off x="381000" y="6324600"/>
            <a:ext cx="3581400" cy="309563"/>
            <a:chOff x="3120" y="3984"/>
            <a:chExt cx="2256" cy="195"/>
          </a:xfrm>
        </p:grpSpPr>
        <p:sp>
          <p:nvSpPr>
            <p:cNvPr id="81956" name="Oval 48"/>
            <p:cNvSpPr>
              <a:spLocks noChangeArrowheads="1"/>
            </p:cNvSpPr>
            <p:nvPr/>
          </p:nvSpPr>
          <p:spPr bwMode="auto">
            <a:xfrm>
              <a:off x="3120" y="4032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57" name="Oval 49"/>
            <p:cNvSpPr>
              <a:spLocks noChangeArrowheads="1"/>
            </p:cNvSpPr>
            <p:nvPr/>
          </p:nvSpPr>
          <p:spPr bwMode="auto">
            <a:xfrm>
              <a:off x="3360" y="4032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58" name="Oval 50"/>
            <p:cNvSpPr>
              <a:spLocks noChangeArrowheads="1"/>
            </p:cNvSpPr>
            <p:nvPr/>
          </p:nvSpPr>
          <p:spPr bwMode="auto">
            <a:xfrm>
              <a:off x="3573" y="4035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59" name="Oval 51"/>
            <p:cNvSpPr>
              <a:spLocks noChangeArrowheads="1"/>
            </p:cNvSpPr>
            <p:nvPr/>
          </p:nvSpPr>
          <p:spPr bwMode="auto">
            <a:xfrm>
              <a:off x="3744" y="3984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60" name="Oval 52"/>
            <p:cNvSpPr>
              <a:spLocks noChangeArrowheads="1"/>
            </p:cNvSpPr>
            <p:nvPr/>
          </p:nvSpPr>
          <p:spPr bwMode="auto">
            <a:xfrm>
              <a:off x="3935" y="4027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61" name="Oval 53"/>
            <p:cNvSpPr>
              <a:spLocks noChangeArrowheads="1"/>
            </p:cNvSpPr>
            <p:nvPr/>
          </p:nvSpPr>
          <p:spPr bwMode="auto">
            <a:xfrm>
              <a:off x="4114" y="4034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62" name="Oval 54"/>
            <p:cNvSpPr>
              <a:spLocks noChangeArrowheads="1"/>
            </p:cNvSpPr>
            <p:nvPr/>
          </p:nvSpPr>
          <p:spPr bwMode="auto">
            <a:xfrm>
              <a:off x="4368" y="3984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63" name="Oval 55"/>
            <p:cNvSpPr>
              <a:spLocks noChangeArrowheads="1"/>
            </p:cNvSpPr>
            <p:nvPr/>
          </p:nvSpPr>
          <p:spPr bwMode="auto">
            <a:xfrm>
              <a:off x="4535" y="4032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64" name="Oval 56"/>
            <p:cNvSpPr>
              <a:spLocks noChangeArrowheads="1"/>
            </p:cNvSpPr>
            <p:nvPr/>
          </p:nvSpPr>
          <p:spPr bwMode="auto">
            <a:xfrm>
              <a:off x="4800" y="4032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65" name="Oval 57"/>
            <p:cNvSpPr>
              <a:spLocks noChangeArrowheads="1"/>
            </p:cNvSpPr>
            <p:nvPr/>
          </p:nvSpPr>
          <p:spPr bwMode="auto">
            <a:xfrm>
              <a:off x="4992" y="3984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66" name="Oval 58"/>
            <p:cNvSpPr>
              <a:spLocks noChangeArrowheads="1"/>
            </p:cNvSpPr>
            <p:nvPr/>
          </p:nvSpPr>
          <p:spPr bwMode="auto">
            <a:xfrm>
              <a:off x="5232" y="3984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78"/>
          <p:cNvGrpSpPr>
            <a:grpSpLocks/>
          </p:cNvGrpSpPr>
          <p:nvPr/>
        </p:nvGrpSpPr>
        <p:grpSpPr bwMode="auto">
          <a:xfrm>
            <a:off x="1981200" y="4648200"/>
            <a:ext cx="2179637" cy="1803400"/>
            <a:chOff x="3903" y="3195"/>
            <a:chExt cx="1373" cy="800"/>
          </a:xfrm>
        </p:grpSpPr>
        <p:sp>
          <p:nvSpPr>
            <p:cNvPr id="81954" name="Text Box 60"/>
            <p:cNvSpPr txBox="1">
              <a:spLocks noChangeArrowheads="1"/>
            </p:cNvSpPr>
            <p:nvPr/>
          </p:nvSpPr>
          <p:spPr bwMode="auto">
            <a:xfrm>
              <a:off x="4403" y="3195"/>
              <a:ext cx="873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ERROR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(¡</a:t>
              </a:r>
              <a:r>
                <a:rPr lang="en-US" sz="1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afecta</a:t>
              </a:r>
              <a:r>
                <a: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sólo</a:t>
              </a:r>
              <a:r>
                <a: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una</a:t>
              </a:r>
              <a:r>
                <a: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4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iglesia</a:t>
              </a:r>
              <a:r>
                <a: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!)</a:t>
              </a:r>
            </a:p>
          </p:txBody>
        </p:sp>
        <p:sp>
          <p:nvSpPr>
            <p:cNvPr id="81955" name="Line 61"/>
            <p:cNvSpPr>
              <a:spLocks noChangeShapeType="1"/>
            </p:cNvSpPr>
            <p:nvPr/>
          </p:nvSpPr>
          <p:spPr bwMode="auto">
            <a:xfrm rot="11285895" flipV="1">
              <a:off x="3903" y="3309"/>
              <a:ext cx="470" cy="6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" name="Group 62"/>
          <p:cNvGrpSpPr>
            <a:grpSpLocks/>
          </p:cNvGrpSpPr>
          <p:nvPr/>
        </p:nvGrpSpPr>
        <p:grpSpPr bwMode="auto">
          <a:xfrm>
            <a:off x="4648200" y="6248400"/>
            <a:ext cx="4343400" cy="457200"/>
            <a:chOff x="91" y="3983"/>
            <a:chExt cx="2655" cy="258"/>
          </a:xfrm>
        </p:grpSpPr>
        <p:sp>
          <p:nvSpPr>
            <p:cNvPr id="81939" name="Oval 63"/>
            <p:cNvSpPr>
              <a:spLocks noChangeArrowheads="1"/>
            </p:cNvSpPr>
            <p:nvPr/>
          </p:nvSpPr>
          <p:spPr bwMode="auto">
            <a:xfrm>
              <a:off x="91" y="3983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40" name="Oval 64"/>
            <p:cNvSpPr>
              <a:spLocks noChangeArrowheads="1"/>
            </p:cNvSpPr>
            <p:nvPr/>
          </p:nvSpPr>
          <p:spPr bwMode="auto">
            <a:xfrm>
              <a:off x="240" y="4032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41" name="Oval 65"/>
            <p:cNvSpPr>
              <a:spLocks noChangeArrowheads="1"/>
            </p:cNvSpPr>
            <p:nvPr/>
          </p:nvSpPr>
          <p:spPr bwMode="auto">
            <a:xfrm>
              <a:off x="398" y="4097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42" name="Oval 66"/>
            <p:cNvSpPr>
              <a:spLocks noChangeArrowheads="1"/>
            </p:cNvSpPr>
            <p:nvPr/>
          </p:nvSpPr>
          <p:spPr bwMode="auto">
            <a:xfrm>
              <a:off x="556" y="3996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43" name="Oval 67"/>
            <p:cNvSpPr>
              <a:spLocks noChangeArrowheads="1"/>
            </p:cNvSpPr>
            <p:nvPr/>
          </p:nvSpPr>
          <p:spPr bwMode="auto">
            <a:xfrm>
              <a:off x="797" y="4009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44" name="Oval 68"/>
            <p:cNvSpPr>
              <a:spLocks noChangeArrowheads="1"/>
            </p:cNvSpPr>
            <p:nvPr/>
          </p:nvSpPr>
          <p:spPr bwMode="auto">
            <a:xfrm>
              <a:off x="950" y="4075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45" name="Oval 69"/>
            <p:cNvSpPr>
              <a:spLocks noChangeArrowheads="1"/>
            </p:cNvSpPr>
            <p:nvPr/>
          </p:nvSpPr>
          <p:spPr bwMode="auto">
            <a:xfrm>
              <a:off x="1135" y="4088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46" name="Oval 70"/>
            <p:cNvSpPr>
              <a:spLocks noChangeArrowheads="1"/>
            </p:cNvSpPr>
            <p:nvPr/>
          </p:nvSpPr>
          <p:spPr bwMode="auto">
            <a:xfrm>
              <a:off x="1281" y="4009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47" name="Oval 71"/>
            <p:cNvSpPr>
              <a:spLocks noChangeArrowheads="1"/>
            </p:cNvSpPr>
            <p:nvPr/>
          </p:nvSpPr>
          <p:spPr bwMode="auto">
            <a:xfrm>
              <a:off x="1497" y="4080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48" name="Oval 72"/>
            <p:cNvSpPr>
              <a:spLocks noChangeArrowheads="1"/>
            </p:cNvSpPr>
            <p:nvPr/>
          </p:nvSpPr>
          <p:spPr bwMode="auto">
            <a:xfrm>
              <a:off x="1676" y="4087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49" name="Oval 73"/>
            <p:cNvSpPr>
              <a:spLocks noChangeArrowheads="1"/>
            </p:cNvSpPr>
            <p:nvPr/>
          </p:nvSpPr>
          <p:spPr bwMode="auto">
            <a:xfrm>
              <a:off x="1843" y="4054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50" name="Oval 74"/>
            <p:cNvSpPr>
              <a:spLocks noChangeArrowheads="1"/>
            </p:cNvSpPr>
            <p:nvPr/>
          </p:nvSpPr>
          <p:spPr bwMode="auto">
            <a:xfrm>
              <a:off x="2097" y="4085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51" name="Oval 75"/>
            <p:cNvSpPr>
              <a:spLocks noChangeArrowheads="1"/>
            </p:cNvSpPr>
            <p:nvPr/>
          </p:nvSpPr>
          <p:spPr bwMode="auto">
            <a:xfrm>
              <a:off x="2276" y="4092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52" name="Oval 76"/>
            <p:cNvSpPr>
              <a:spLocks noChangeArrowheads="1"/>
            </p:cNvSpPr>
            <p:nvPr/>
          </p:nvSpPr>
          <p:spPr bwMode="auto">
            <a:xfrm>
              <a:off x="2443" y="4059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53" name="Oval 77"/>
            <p:cNvSpPr>
              <a:spLocks noChangeArrowheads="1"/>
            </p:cNvSpPr>
            <p:nvPr/>
          </p:nvSpPr>
          <p:spPr bwMode="auto">
            <a:xfrm>
              <a:off x="2602" y="4085"/>
              <a:ext cx="144" cy="1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7" name="59 CuadroTexto"/>
          <p:cNvSpPr txBox="1">
            <a:spLocks noChangeArrowheads="1"/>
          </p:cNvSpPr>
          <p:nvPr/>
        </p:nvSpPr>
        <p:spPr bwMode="auto">
          <a:xfrm>
            <a:off x="152400" y="152400"/>
            <a:ext cx="8763000" cy="86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CL" sz="2650" b="1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La Iglesia del Señor (“un cuerpo”) Vs. El </a:t>
            </a:r>
            <a:r>
              <a:rPr lang="es-CL" sz="2650" b="1" dirty="0" err="1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Denominacionalismo</a:t>
            </a:r>
            <a:endParaRPr lang="es-CL" sz="2650" b="1" dirty="0" smtClean="0">
              <a:solidFill>
                <a:prstClr val="black"/>
              </a:solidFill>
              <a:latin typeface="Calibri" pitchFamily="34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CL" sz="2400" b="1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(Efesios 1:22-23; 4:4)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utoUpdateAnimBg="0"/>
      <p:bldP spid="51" grpId="0" autoUpdateAnimBg="0"/>
      <p:bldP spid="5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9906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Trabajo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 </a:t>
            </a:r>
            <a:r>
              <a:rPr lang="en-US" sz="3500" b="1" dirty="0" smtClean="0">
                <a:solidFill>
                  <a:srgbClr val="585454"/>
                </a:solidFill>
                <a:latin typeface="Corbel" pitchFamily="34" charset="0"/>
              </a:rPr>
              <a:t>(</a:t>
            </a:r>
            <a:r>
              <a:rPr lang="en-US" sz="3500" b="1" dirty="0" err="1" smtClean="0">
                <a:solidFill>
                  <a:srgbClr val="585454"/>
                </a:solidFill>
                <a:latin typeface="Corbel" pitchFamily="34" charset="0"/>
              </a:rPr>
              <a:t>Misisón</a:t>
            </a:r>
            <a:r>
              <a:rPr lang="en-US" sz="3500" b="1" dirty="0" smtClean="0">
                <a:solidFill>
                  <a:srgbClr val="585454"/>
                </a:solidFill>
                <a:latin typeface="Corbel" pitchFamily="34" charset="0"/>
              </a:rPr>
              <a:t>, </a:t>
            </a:r>
            <a:r>
              <a:rPr lang="en-US" sz="3500" b="1" dirty="0" err="1" smtClean="0">
                <a:solidFill>
                  <a:srgbClr val="585454"/>
                </a:solidFill>
                <a:latin typeface="Corbel" pitchFamily="34" charset="0"/>
              </a:rPr>
              <a:t>Naturaleza</a:t>
            </a:r>
            <a:r>
              <a:rPr lang="en-US" sz="3500" b="1" dirty="0" smtClean="0">
                <a:solidFill>
                  <a:srgbClr val="585454"/>
                </a:solidFill>
                <a:latin typeface="Corbel" pitchFamily="34" charset="0"/>
              </a:rPr>
              <a:t>) 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de la Iglesia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4724400" cy="4648200"/>
          </a:xfrm>
        </p:spPr>
        <p:txBody>
          <a:bodyPr/>
          <a:lstStyle/>
          <a:p>
            <a:pPr algn="ctr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2600" b="1" dirty="0" smtClean="0">
                <a:latin typeface="Corbel" pitchFamily="34" charset="0"/>
                <a:cs typeface="Arial" charset="0"/>
              </a:rPr>
              <a:t>La Iglesia del </a:t>
            </a:r>
            <a:r>
              <a:rPr lang="en-US" sz="2600" b="1" dirty="0" err="1" smtClean="0">
                <a:latin typeface="Corbel" pitchFamily="34" charset="0"/>
                <a:cs typeface="Arial" charset="0"/>
              </a:rPr>
              <a:t>Señor</a:t>
            </a:r>
            <a:endParaRPr lang="en-US" sz="2600" b="1" dirty="0" smtClean="0"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Su </a:t>
            </a:r>
            <a:r>
              <a:rPr lang="en-US" sz="2000" b="1" dirty="0" err="1" smtClean="0">
                <a:latin typeface="Lucida Sans Unicode" pitchFamily="34" charset="0"/>
                <a:cs typeface="Lucida Sans Unicode" pitchFamily="34" charset="0"/>
              </a:rPr>
              <a:t>Naturaleza</a:t>
            </a: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/</a:t>
            </a:r>
            <a:r>
              <a:rPr lang="en-US" sz="2000" b="1" dirty="0" err="1" smtClean="0">
                <a:latin typeface="Lucida Sans Unicode" pitchFamily="34" charset="0"/>
                <a:cs typeface="Lucida Sans Unicode" pitchFamily="34" charset="0"/>
              </a:rPr>
              <a:t>Misión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era </a:t>
            </a:r>
            <a:r>
              <a:rPr lang="en-US" sz="2000" i="1" dirty="0" err="1" smtClean="0">
                <a:latin typeface="Lucida Sans Unicode" pitchFamily="34" charset="0"/>
                <a:cs typeface="Lucida Sans Unicode" pitchFamily="34" charset="0"/>
              </a:rPr>
              <a:t>espiritual</a:t>
            </a:r>
            <a:r>
              <a:rPr lang="en-US" sz="2000" i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(Rom. 14:17)  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No el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proveer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actividades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sociales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o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recreativas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Su </a:t>
            </a:r>
            <a:r>
              <a:rPr lang="en-US" sz="2000" b="1" u="sng" dirty="0" err="1" smtClean="0">
                <a:latin typeface="Lucida Sans Unicode" pitchFamily="34" charset="0"/>
                <a:cs typeface="Lucida Sans Unicode" pitchFamily="34" charset="0"/>
              </a:rPr>
              <a:t>Trabajo</a:t>
            </a:r>
            <a:r>
              <a:rPr lang="en-US" sz="2000" b="1" u="sng" dirty="0" smtClean="0">
                <a:latin typeface="Lucida Sans Unicode" pitchFamily="34" charset="0"/>
                <a:cs typeface="Lucida Sans Unicode" pitchFamily="34" charset="0"/>
              </a:rPr>
              <a:t>/</a:t>
            </a:r>
            <a:r>
              <a:rPr lang="en-US" sz="2000" b="1" u="sng" dirty="0" err="1" smtClean="0">
                <a:latin typeface="Lucida Sans Unicode" pitchFamily="34" charset="0"/>
                <a:cs typeface="Lucida Sans Unicode" pitchFamily="34" charset="0"/>
              </a:rPr>
              <a:t>Obra</a:t>
            </a: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se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centró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en:</a:t>
            </a:r>
          </a:p>
          <a:p>
            <a:pPr marL="623888" lvl="1" indent="-166688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Evangelizar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b="1" dirty="0" smtClean="0">
                <a:latin typeface="Lucida Sans Unicode" pitchFamily="34" charset="0"/>
                <a:cs typeface="Lucida Sans Unicode" pitchFamily="34" charset="0"/>
              </a:rPr>
              <a:t>(1 Tim. 3:15; 1 </a:t>
            </a:r>
            <a:r>
              <a:rPr lang="en-US" sz="1400" b="1" dirty="0" err="1" smtClean="0">
                <a:latin typeface="Lucida Sans Unicode" pitchFamily="34" charset="0"/>
                <a:cs typeface="Lucida Sans Unicode" pitchFamily="34" charset="0"/>
              </a:rPr>
              <a:t>Tes</a:t>
            </a:r>
            <a:r>
              <a:rPr lang="en-US" sz="1400" b="1" dirty="0" smtClean="0">
                <a:latin typeface="Lucida Sans Unicode" pitchFamily="34" charset="0"/>
                <a:cs typeface="Lucida Sans Unicode" pitchFamily="34" charset="0"/>
              </a:rPr>
              <a:t>. 1:8)</a:t>
            </a:r>
          </a:p>
          <a:p>
            <a:pPr marL="623888" lvl="1" indent="-166688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Edificar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 a los salvos 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(Ef. 4:11-16)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Adoración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050" b="1" dirty="0" smtClean="0">
                <a:latin typeface="Lucida Sans Unicode" pitchFamily="34" charset="0"/>
                <a:cs typeface="Lucida Sans Unicode" pitchFamily="34" charset="0"/>
              </a:rPr>
              <a:t>(Hch. 2:42; 20:7; Col. 3:16; Heb. 10:24-25)</a:t>
            </a:r>
          </a:p>
          <a:p>
            <a:pPr marL="623888" lvl="1" indent="-166688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Ayudar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cristianos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  </a:t>
            </a: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necesitados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500" b="1" dirty="0" err="1" smtClean="0">
                <a:latin typeface="Lucida Sans Unicode" pitchFamily="34" charset="0"/>
                <a:cs typeface="Lucida Sans Unicode" pitchFamily="34" charset="0"/>
              </a:rPr>
              <a:t>Hch</a:t>
            </a:r>
            <a:r>
              <a:rPr lang="en-US" sz="1500" b="1" dirty="0" smtClean="0">
                <a:latin typeface="Lucida Sans Unicode" pitchFamily="34" charset="0"/>
                <a:cs typeface="Lucida Sans Unicode" pitchFamily="34" charset="0"/>
              </a:rPr>
              <a:t>. 6:1-6; Rom. 15:25-26; 1 Tim. 5:16)</a:t>
            </a:r>
          </a:p>
          <a:p>
            <a:pPr marL="623888" lvl="1" indent="-166688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Cada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local era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autónoma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para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hacer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su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trabajo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. No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estaban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conectadas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entre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sí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alguna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forma (red regional,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nacional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, etc.)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para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hacer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su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trabajo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.  No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hicieron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su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trabajo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medio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instituciones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humanas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, o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alguna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“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400" dirty="0" err="1" smtClean="0">
                <a:latin typeface="Lucida Sans Unicode" pitchFamily="34" charset="0"/>
                <a:cs typeface="Lucida Sans Unicode" pitchFamily="34" charset="0"/>
              </a:rPr>
              <a:t>patrocinadora</a:t>
            </a:r>
            <a:r>
              <a:rPr lang="en-US" sz="1400" dirty="0" smtClean="0">
                <a:latin typeface="Lucida Sans Unicode" pitchFamily="34" charset="0"/>
                <a:cs typeface="Lucida Sans Unicode" pitchFamily="34" charset="0"/>
              </a:rPr>
              <a:t>”. </a:t>
            </a:r>
          </a:p>
          <a:p>
            <a:pPr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15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n-US" sz="150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953000" y="1447800"/>
            <a:ext cx="4038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>
              <a:spcBef>
                <a:spcPts val="500"/>
              </a:spcBef>
              <a:buClr>
                <a:srgbClr val="727CA3"/>
              </a:buClr>
              <a:buSzPct val="75000"/>
            </a:pPr>
            <a:r>
              <a:rPr lang="en-US" sz="2600" b="1" kern="0" dirty="0" smtClean="0">
                <a:solidFill>
                  <a:prstClr val="black"/>
                </a:solidFill>
                <a:latin typeface="Corbel" pitchFamily="34" charset="0"/>
              </a:rPr>
              <a:t>Iglesias de los Hombres</a:t>
            </a:r>
          </a:p>
          <a:p>
            <a:pPr marL="342900" indent="-342900">
              <a:spcBef>
                <a:spcPts val="1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Actividades recreativas (centros de vida familiar) </a:t>
            </a:r>
          </a:p>
          <a:p>
            <a:pPr marL="342900" indent="-342900">
              <a:spcBef>
                <a:spcPts val="1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Actividades Sociales (comidas en el edificio de la iglesia)</a:t>
            </a:r>
          </a:p>
          <a:p>
            <a:pPr marL="342900" indent="-342900">
              <a:spcBef>
                <a:spcPts val="1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Servicios comunitarios (salud, consejería, empleo)</a:t>
            </a:r>
          </a:p>
          <a:p>
            <a:pPr marL="342900" indent="-342900">
              <a:spcBef>
                <a:spcPts val="1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Política y Reformas sociales</a:t>
            </a:r>
          </a:p>
          <a:p>
            <a:pPr marL="342900" indent="-342900">
              <a:spcBef>
                <a:spcPts val="1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Educación </a:t>
            </a:r>
            <a:r>
              <a:rPr lang="es-ES" sz="1500" dirty="0" smtClean="0">
                <a:latin typeface="Lucida Sans Unicode" pitchFamily="34" charset="0"/>
                <a:cs typeface="Lucida Sans Unicode" pitchFamily="34" charset="0"/>
              </a:rPr>
              <a:t>(colegio, Universidades)</a:t>
            </a:r>
          </a:p>
          <a:p>
            <a:pPr marL="342900" indent="-342900">
              <a:spcBef>
                <a:spcPts val="1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Enviar dinero a una “iglesia patrocinadora” para obra de evangelismo, y benevolencia.</a:t>
            </a:r>
          </a:p>
          <a:p>
            <a:pPr marL="342900" indent="-342900">
              <a:spcBef>
                <a:spcPts val="1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Etc.</a:t>
            </a: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</a:pPr>
            <a:endParaRPr lang="es-CL" sz="200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CL" sz="2000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CL" sz="2000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ES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lvl="1"/>
            <a:r>
              <a:rPr lang="es-ES" dirty="0" smtClean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	</a:t>
            </a:r>
            <a:endParaRPr lang="es-CL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742950" lvl="1" indent="-285750">
              <a:spcBef>
                <a:spcPts val="16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n-US" sz="2300" kern="0" dirty="0" smtClean="0">
              <a:solidFill>
                <a:prstClr val="black"/>
              </a:solidFill>
              <a:latin typeface="Verdana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28600" y="6172200"/>
            <a:ext cx="8763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900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¿Está la iglesia de la que Ud. es miembro realizando sólo el               trabajo espiritual que el Señor dio a la iglesia, y en una forma autónoma?</a:t>
            </a:r>
            <a:endParaRPr lang="es-CL" sz="1900" b="1" dirty="0">
              <a:solidFill>
                <a:srgbClr val="28287A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  <p:bldP spid="5" grpId="0" uiExpand="1" build="p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609600" y="4572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609600" y="11430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609600" y="18288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609600" y="25146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4953000" y="1143000"/>
            <a:ext cx="2667000" cy="12954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V="1">
            <a:off x="1447800" y="2362200"/>
            <a:ext cx="3352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1371600" y="2057400"/>
            <a:ext cx="342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1371600" y="1447800"/>
            <a:ext cx="3429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1371600" y="762000"/>
            <a:ext cx="3429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5257800" y="1447800"/>
            <a:ext cx="2057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dirty="0" smtClean="0">
                <a:solidFill>
                  <a:prstClr val="black"/>
                </a:solidFill>
                <a:latin typeface="Arial" charset="0"/>
                <a:cs typeface="+mn-cs"/>
              </a:rPr>
              <a:t>La </a:t>
            </a:r>
            <a:r>
              <a:rPr lang="en-US" sz="2400" dirty="0" err="1" smtClean="0">
                <a:solidFill>
                  <a:prstClr val="black"/>
                </a:solidFill>
                <a:latin typeface="Arial" charset="0"/>
                <a:cs typeface="+mn-cs"/>
              </a:rPr>
              <a:t>iglesia</a:t>
            </a:r>
            <a:r>
              <a:rPr lang="en-US" sz="2400" dirty="0" smtClean="0">
                <a:solidFill>
                  <a:prstClr val="black"/>
                </a:solidFill>
                <a:latin typeface="Arial" charset="0"/>
                <a:cs typeface="+mn-cs"/>
              </a:rPr>
              <a:t> en Jerusalén</a:t>
            </a:r>
            <a:endParaRPr lang="en-US" sz="2400" dirty="0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83" name="Oval 19"/>
          <p:cNvSpPr>
            <a:spLocks noChangeArrowheads="1"/>
          </p:cNvSpPr>
          <p:nvPr/>
        </p:nvSpPr>
        <p:spPr bwMode="auto">
          <a:xfrm>
            <a:off x="685800" y="35814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84" name="Oval 20"/>
          <p:cNvSpPr>
            <a:spLocks noChangeArrowheads="1"/>
          </p:cNvSpPr>
          <p:nvPr/>
        </p:nvSpPr>
        <p:spPr bwMode="auto">
          <a:xfrm>
            <a:off x="685800" y="42672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85" name="Oval 21"/>
          <p:cNvSpPr>
            <a:spLocks noChangeArrowheads="1"/>
          </p:cNvSpPr>
          <p:nvPr/>
        </p:nvSpPr>
        <p:spPr bwMode="auto">
          <a:xfrm>
            <a:off x="685800" y="49530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86" name="Oval 22"/>
          <p:cNvSpPr>
            <a:spLocks noChangeArrowheads="1"/>
          </p:cNvSpPr>
          <p:nvPr/>
        </p:nvSpPr>
        <p:spPr bwMode="auto">
          <a:xfrm>
            <a:off x="685800" y="56388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6858000" y="4267200"/>
            <a:ext cx="15240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88" name="Oval 24"/>
          <p:cNvSpPr>
            <a:spLocks noChangeArrowheads="1"/>
          </p:cNvSpPr>
          <p:nvPr/>
        </p:nvSpPr>
        <p:spPr bwMode="auto">
          <a:xfrm>
            <a:off x="3048000" y="4038600"/>
            <a:ext cx="2438400" cy="12192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6858000" y="4267200"/>
            <a:ext cx="1600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dirty="0" smtClean="0">
                <a:solidFill>
                  <a:prstClr val="black"/>
                </a:solidFill>
                <a:latin typeface="Arial" charset="0"/>
                <a:cs typeface="+mn-cs"/>
              </a:rPr>
              <a:t>Iglesia en Jerusalén</a:t>
            </a:r>
            <a:endParaRPr lang="en-US" sz="2400" dirty="0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1524000" y="3886200"/>
            <a:ext cx="1524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91" name="Line 27"/>
          <p:cNvSpPr>
            <a:spLocks noChangeShapeType="1"/>
          </p:cNvSpPr>
          <p:nvPr/>
        </p:nvSpPr>
        <p:spPr bwMode="auto">
          <a:xfrm>
            <a:off x="1447800" y="4572000"/>
            <a:ext cx="1524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92" name="Line 28"/>
          <p:cNvSpPr>
            <a:spLocks noChangeShapeType="1"/>
          </p:cNvSpPr>
          <p:nvPr/>
        </p:nvSpPr>
        <p:spPr bwMode="auto">
          <a:xfrm flipV="1">
            <a:off x="1447800" y="5029200"/>
            <a:ext cx="1676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 flipV="1">
            <a:off x="1447800" y="5257800"/>
            <a:ext cx="1981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95" name="Text Box 31"/>
          <p:cNvSpPr txBox="1">
            <a:spLocks noChangeArrowheads="1"/>
          </p:cNvSpPr>
          <p:nvPr/>
        </p:nvSpPr>
        <p:spPr bwMode="auto">
          <a:xfrm>
            <a:off x="3200400" y="4267200"/>
            <a:ext cx="2133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solidFill>
                  <a:prstClr val="black"/>
                </a:solidFill>
                <a:latin typeface="Arial" charset="0"/>
                <a:cs typeface="+mn-cs"/>
              </a:rPr>
              <a:t>Iglesia </a:t>
            </a:r>
            <a:r>
              <a:rPr lang="en-US" sz="2400" dirty="0" err="1" smtClean="0">
                <a:solidFill>
                  <a:prstClr val="black"/>
                </a:solidFill>
                <a:latin typeface="Arial" charset="0"/>
                <a:cs typeface="+mn-cs"/>
              </a:rPr>
              <a:t>Patrocinadora</a:t>
            </a:r>
            <a:endParaRPr lang="en-US" sz="2400" dirty="0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96" name="Line 32"/>
          <p:cNvSpPr>
            <a:spLocks noChangeShapeType="1"/>
          </p:cNvSpPr>
          <p:nvPr/>
        </p:nvSpPr>
        <p:spPr bwMode="auto">
          <a:xfrm>
            <a:off x="5562600" y="4648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897" name="Text Box 33"/>
          <p:cNvSpPr txBox="1">
            <a:spLocks noChangeArrowheads="1"/>
          </p:cNvSpPr>
          <p:nvPr/>
        </p:nvSpPr>
        <p:spPr bwMode="auto">
          <a:xfrm>
            <a:off x="3276600" y="246846"/>
            <a:ext cx="26289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err="1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Esto</a:t>
            </a:r>
            <a:r>
              <a:rPr lang="en-US" sz="2400" b="1" dirty="0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es</a:t>
            </a:r>
            <a:r>
              <a:rPr lang="en-US" sz="2400" b="1" dirty="0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autorizado</a:t>
            </a:r>
            <a:endParaRPr lang="en-US" sz="2400" b="1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6898" name="Text Box 34"/>
          <p:cNvSpPr txBox="1">
            <a:spLocks noChangeArrowheads="1"/>
          </p:cNvSpPr>
          <p:nvPr/>
        </p:nvSpPr>
        <p:spPr bwMode="auto">
          <a:xfrm>
            <a:off x="3524250" y="3200400"/>
            <a:ext cx="2133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 err="1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Esto</a:t>
            </a:r>
            <a:r>
              <a:rPr lang="en-US" sz="2400" b="1" dirty="0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NO </a:t>
            </a:r>
            <a:r>
              <a:rPr lang="en-US" sz="2400" b="1" dirty="0" err="1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es</a:t>
            </a:r>
            <a:r>
              <a:rPr lang="en-US" sz="2400" b="1" dirty="0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autorizado</a:t>
            </a:r>
            <a:endParaRPr lang="en-US" sz="2400" b="1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6899" name="Line 35"/>
          <p:cNvSpPr>
            <a:spLocks noChangeShapeType="1"/>
          </p:cNvSpPr>
          <p:nvPr/>
        </p:nvSpPr>
        <p:spPr bwMode="auto">
          <a:xfrm>
            <a:off x="1676400" y="3124200"/>
            <a:ext cx="609600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36901" name="Line 37"/>
          <p:cNvSpPr>
            <a:spLocks noChangeShapeType="1"/>
          </p:cNvSpPr>
          <p:nvPr/>
        </p:nvSpPr>
        <p:spPr bwMode="auto">
          <a:xfrm flipV="1">
            <a:off x="1524000" y="3124200"/>
            <a:ext cx="5410200" cy="3200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5486400" y="0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b="1" dirty="0" smtClean="0">
                <a:latin typeface="Lucida Sans Unicode" pitchFamily="34" charset="0"/>
                <a:cs typeface="Lucida Sans Unicode" pitchFamily="34" charset="0"/>
              </a:rPr>
              <a:t>Ayudar a los cristianos                 necesitados                                      </a:t>
            </a:r>
            <a:r>
              <a:rPr lang="es-CL" sz="15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s-CL" sz="1500" b="1" dirty="0" err="1" smtClean="0">
                <a:latin typeface="Lucida Sans Unicode" pitchFamily="34" charset="0"/>
                <a:cs typeface="Lucida Sans Unicode" pitchFamily="34" charset="0"/>
              </a:rPr>
              <a:t>Hch.</a:t>
            </a:r>
            <a:r>
              <a:rPr lang="es-CL" sz="1500" b="1" dirty="0" smtClean="0">
                <a:latin typeface="Lucida Sans Unicode" pitchFamily="34" charset="0"/>
                <a:cs typeface="Lucida Sans Unicode" pitchFamily="34" charset="0"/>
              </a:rPr>
              <a:t> 11:27-30;  </a:t>
            </a:r>
            <a:r>
              <a:rPr lang="es-CL" sz="1500" b="1" dirty="0" err="1" smtClean="0">
                <a:latin typeface="Lucida Sans Unicode" pitchFamily="34" charset="0"/>
                <a:cs typeface="Lucida Sans Unicode" pitchFamily="34" charset="0"/>
              </a:rPr>
              <a:t>Rom.</a:t>
            </a:r>
            <a:r>
              <a:rPr lang="es-CL" sz="1500" b="1" dirty="0" smtClean="0">
                <a:latin typeface="Lucida Sans Unicode" pitchFamily="34" charset="0"/>
                <a:cs typeface="Lucida Sans Unicode" pitchFamily="34" charset="0"/>
              </a:rPr>
              <a:t> 15:26-27;  2 </a:t>
            </a:r>
            <a:r>
              <a:rPr lang="es-CL" sz="1500" b="1" dirty="0" err="1" smtClean="0">
                <a:latin typeface="Lucida Sans Unicode" pitchFamily="34" charset="0"/>
                <a:cs typeface="Lucida Sans Unicode" pitchFamily="34" charset="0"/>
              </a:rPr>
              <a:t>Cor.</a:t>
            </a:r>
            <a:r>
              <a:rPr lang="es-CL" sz="1500" b="1" dirty="0" smtClean="0">
                <a:latin typeface="Lucida Sans Unicode" pitchFamily="34" charset="0"/>
                <a:cs typeface="Lucida Sans Unicode" pitchFamily="34" charset="0"/>
              </a:rPr>
              <a:t> 8 – 9)</a:t>
            </a:r>
            <a:endParaRPr lang="es-CL" sz="1500" b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3" grpId="0" animBg="1"/>
      <p:bldP spid="36884" grpId="0" animBg="1"/>
      <p:bldP spid="36885" grpId="0" animBg="1"/>
      <p:bldP spid="36886" grpId="0" animBg="1"/>
      <p:bldP spid="36887" grpId="0" animBg="1"/>
      <p:bldP spid="36888" grpId="0" animBg="1"/>
      <p:bldP spid="36889" grpId="0"/>
      <p:bldP spid="36890" grpId="0" animBg="1"/>
      <p:bldP spid="36891" grpId="0" animBg="1"/>
      <p:bldP spid="36892" grpId="0" animBg="1"/>
      <p:bldP spid="36893" grpId="0" animBg="1"/>
      <p:bldP spid="36895" grpId="0"/>
      <p:bldP spid="36896" grpId="0" animBg="1"/>
      <p:bldP spid="36898" grpId="0"/>
      <p:bldP spid="36899" grpId="0" animBg="1"/>
      <p:bldP spid="3690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609600" y="4572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609600" y="11430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609600" y="18288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609600" y="25146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4953000" y="1143000"/>
            <a:ext cx="2667000" cy="12954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V="1">
            <a:off x="1447800" y="2362200"/>
            <a:ext cx="3352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1371600" y="2057400"/>
            <a:ext cx="342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1371600" y="1447800"/>
            <a:ext cx="3429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1371600" y="762000"/>
            <a:ext cx="3429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5486400" y="1521767"/>
            <a:ext cx="1828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/>
              <a:t>Predicador</a:t>
            </a:r>
            <a:endParaRPr lang="en-US" sz="2400" dirty="0"/>
          </a:p>
        </p:txBody>
      </p:sp>
      <p:sp>
        <p:nvSpPr>
          <p:cNvPr id="36883" name="Oval 19"/>
          <p:cNvSpPr>
            <a:spLocks noChangeArrowheads="1"/>
          </p:cNvSpPr>
          <p:nvPr/>
        </p:nvSpPr>
        <p:spPr bwMode="auto">
          <a:xfrm>
            <a:off x="685800" y="34671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84" name="Oval 20"/>
          <p:cNvSpPr>
            <a:spLocks noChangeArrowheads="1"/>
          </p:cNvSpPr>
          <p:nvPr/>
        </p:nvSpPr>
        <p:spPr bwMode="auto">
          <a:xfrm>
            <a:off x="685800" y="41529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85" name="Oval 21"/>
          <p:cNvSpPr>
            <a:spLocks noChangeArrowheads="1"/>
          </p:cNvSpPr>
          <p:nvPr/>
        </p:nvSpPr>
        <p:spPr bwMode="auto">
          <a:xfrm>
            <a:off x="685800" y="48387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86" name="Oval 22"/>
          <p:cNvSpPr>
            <a:spLocks noChangeArrowheads="1"/>
          </p:cNvSpPr>
          <p:nvPr/>
        </p:nvSpPr>
        <p:spPr bwMode="auto">
          <a:xfrm>
            <a:off x="685800" y="5524500"/>
            <a:ext cx="762000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6134100" y="3848100"/>
            <a:ext cx="2628900" cy="18669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88" name="Oval 24"/>
          <p:cNvSpPr>
            <a:spLocks noChangeArrowheads="1"/>
          </p:cNvSpPr>
          <p:nvPr/>
        </p:nvSpPr>
        <p:spPr bwMode="auto">
          <a:xfrm>
            <a:off x="3048000" y="3924300"/>
            <a:ext cx="2438400" cy="12192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6096000" y="3840787"/>
            <a:ext cx="2743200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en-US" sz="200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Obra</a:t>
            </a:r>
            <a:r>
              <a:rPr lang="en-US" sz="20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200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Evangelística</a:t>
            </a:r>
            <a:r>
              <a:rPr lang="en-US" sz="20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</a:t>
            </a:r>
          </a:p>
          <a:p>
            <a:pPr algn="ctr">
              <a:spcBef>
                <a:spcPts val="0"/>
              </a:spcBef>
            </a:pPr>
            <a:r>
              <a:rPr lang="en-US" sz="19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Predicador, </a:t>
            </a:r>
            <a:r>
              <a:rPr lang="en-US" sz="190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programa</a:t>
            </a:r>
            <a:r>
              <a:rPr lang="en-US" sz="19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de radio o TV, </a:t>
            </a:r>
            <a:r>
              <a:rPr lang="en-US" sz="190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envíos</a:t>
            </a:r>
            <a:r>
              <a:rPr lang="en-US" sz="19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190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por</a:t>
            </a:r>
            <a:r>
              <a:rPr lang="en-US" sz="19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190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correo</a:t>
            </a:r>
            <a:r>
              <a:rPr lang="en-US" sz="19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, “</a:t>
            </a:r>
            <a:r>
              <a:rPr lang="en-US" sz="190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iglesia</a:t>
            </a:r>
            <a:r>
              <a:rPr lang="en-US" sz="19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190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misionera</a:t>
            </a:r>
            <a:r>
              <a:rPr lang="en-US" sz="19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,” etc.</a:t>
            </a:r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1524000" y="3771900"/>
            <a:ext cx="1524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1" name="Line 27"/>
          <p:cNvSpPr>
            <a:spLocks noChangeShapeType="1"/>
          </p:cNvSpPr>
          <p:nvPr/>
        </p:nvSpPr>
        <p:spPr bwMode="auto">
          <a:xfrm>
            <a:off x="1447800" y="4457700"/>
            <a:ext cx="1524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2" name="Line 28"/>
          <p:cNvSpPr>
            <a:spLocks noChangeShapeType="1"/>
          </p:cNvSpPr>
          <p:nvPr/>
        </p:nvSpPr>
        <p:spPr bwMode="auto">
          <a:xfrm flipV="1">
            <a:off x="1447800" y="4914900"/>
            <a:ext cx="1676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 flipV="1">
            <a:off x="1447800" y="5143500"/>
            <a:ext cx="1981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5" name="Text Box 31"/>
          <p:cNvSpPr txBox="1">
            <a:spLocks noChangeArrowheads="1"/>
          </p:cNvSpPr>
          <p:nvPr/>
        </p:nvSpPr>
        <p:spPr bwMode="auto">
          <a:xfrm>
            <a:off x="3124200" y="4114800"/>
            <a:ext cx="2286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/>
              <a:t>Iglesia </a:t>
            </a:r>
            <a:r>
              <a:rPr lang="en-US" sz="2400" dirty="0" err="1" smtClean="0"/>
              <a:t>Patrocinadora</a:t>
            </a:r>
            <a:endParaRPr lang="en-US" sz="2400" dirty="0"/>
          </a:p>
        </p:txBody>
      </p:sp>
      <p:sp>
        <p:nvSpPr>
          <p:cNvPr id="36896" name="Line 32"/>
          <p:cNvSpPr>
            <a:spLocks noChangeShapeType="1"/>
          </p:cNvSpPr>
          <p:nvPr/>
        </p:nvSpPr>
        <p:spPr bwMode="auto">
          <a:xfrm>
            <a:off x="5562600" y="4648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7" name="Text Box 33"/>
          <p:cNvSpPr txBox="1">
            <a:spLocks noChangeArrowheads="1"/>
          </p:cNvSpPr>
          <p:nvPr/>
        </p:nvSpPr>
        <p:spPr bwMode="auto">
          <a:xfrm>
            <a:off x="3048000" y="457200"/>
            <a:ext cx="2971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Esto</a:t>
            </a:r>
            <a:r>
              <a:rPr lang="en-US" sz="2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2400" b="1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es</a:t>
            </a:r>
            <a:r>
              <a:rPr lang="en-US" sz="2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2400" b="1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autorizado</a:t>
            </a:r>
            <a:endParaRPr lang="en-US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6898" name="Text Box 34"/>
          <p:cNvSpPr txBox="1">
            <a:spLocks noChangeArrowheads="1"/>
          </p:cNvSpPr>
          <p:nvPr/>
        </p:nvSpPr>
        <p:spPr bwMode="auto">
          <a:xfrm>
            <a:off x="3581400" y="3009900"/>
            <a:ext cx="1981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Esto</a:t>
            </a:r>
            <a:r>
              <a:rPr lang="en-US" sz="2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NO</a:t>
            </a:r>
            <a:endParaRPr lang="en-US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6899" name="Line 35"/>
          <p:cNvSpPr>
            <a:spLocks noChangeShapeType="1"/>
          </p:cNvSpPr>
          <p:nvPr/>
        </p:nvSpPr>
        <p:spPr bwMode="auto">
          <a:xfrm>
            <a:off x="2438400" y="3467100"/>
            <a:ext cx="3505200" cy="1905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1" name="Line 37"/>
          <p:cNvSpPr>
            <a:spLocks noChangeShapeType="1"/>
          </p:cNvSpPr>
          <p:nvPr/>
        </p:nvSpPr>
        <p:spPr bwMode="auto">
          <a:xfrm flipV="1">
            <a:off x="2667000" y="3589338"/>
            <a:ext cx="3276600" cy="19351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28 CuadroTexto"/>
          <p:cNvSpPr txBox="1"/>
          <p:nvPr/>
        </p:nvSpPr>
        <p:spPr>
          <a:xfrm>
            <a:off x="6248400" y="0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b="1" dirty="0" smtClean="0">
                <a:latin typeface="Lucida Sans Unicode" pitchFamily="34" charset="0"/>
                <a:cs typeface="Lucida Sans Unicode" pitchFamily="34" charset="0"/>
              </a:rPr>
              <a:t>Apoyar la predicación del evangelio                        </a:t>
            </a:r>
            <a:r>
              <a:rPr lang="es-CL" sz="15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s-CL" sz="1500" b="1" dirty="0" err="1" smtClean="0">
                <a:latin typeface="Lucida Sans Unicode" pitchFamily="34" charset="0"/>
                <a:cs typeface="Lucida Sans Unicode" pitchFamily="34" charset="0"/>
              </a:rPr>
              <a:t>Fil.</a:t>
            </a:r>
            <a:r>
              <a:rPr lang="es-CL" sz="1500" b="1" dirty="0" smtClean="0">
                <a:latin typeface="Lucida Sans Unicode" pitchFamily="34" charset="0"/>
                <a:cs typeface="Lucida Sans Unicode" pitchFamily="34" charset="0"/>
              </a:rPr>
              <a:t> 4:15</a:t>
            </a:r>
            <a:r>
              <a:rPr lang="es-CL" sz="1500" b="1" smtClean="0">
                <a:latin typeface="Lucida Sans Unicode" pitchFamily="34" charset="0"/>
                <a:cs typeface="Lucida Sans Unicode" pitchFamily="34" charset="0"/>
              </a:rPr>
              <a:t>; 2 </a:t>
            </a:r>
            <a:r>
              <a:rPr lang="es-CL" sz="1500" b="1" dirty="0" err="1" smtClean="0">
                <a:latin typeface="Lucida Sans Unicode" pitchFamily="34" charset="0"/>
                <a:cs typeface="Lucida Sans Unicode" pitchFamily="34" charset="0"/>
              </a:rPr>
              <a:t>Cor.</a:t>
            </a:r>
            <a:r>
              <a:rPr lang="es-CL" sz="1500" b="1" dirty="0" smtClean="0">
                <a:latin typeface="Lucida Sans Unicode" pitchFamily="34" charset="0"/>
                <a:cs typeface="Lucida Sans Unicode" pitchFamily="34" charset="0"/>
              </a:rPr>
              <a:t> 11:8, 9; </a:t>
            </a:r>
            <a:r>
              <a:rPr lang="es-CL" sz="1500" b="1" dirty="0" err="1" smtClean="0">
                <a:latin typeface="Lucida Sans Unicode" pitchFamily="34" charset="0"/>
                <a:cs typeface="Lucida Sans Unicode" pitchFamily="34" charset="0"/>
              </a:rPr>
              <a:t>Hch</a:t>
            </a:r>
            <a:r>
              <a:rPr lang="es-CL" sz="1500" b="1" dirty="0" smtClean="0">
                <a:latin typeface="Lucida Sans Unicode" pitchFamily="34" charset="0"/>
                <a:cs typeface="Lucida Sans Unicode" pitchFamily="34" charset="0"/>
              </a:rPr>
              <a:t>. 11:22; 13:1 y sig.) </a:t>
            </a:r>
            <a:endParaRPr lang="es-CL" sz="1500" b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79535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9" grpId="0"/>
      <p:bldP spid="36896" grpId="0" animBg="1"/>
      <p:bldP spid="36898" grpId="0"/>
      <p:bldP spid="36899" grpId="0" animBg="1"/>
      <p:bldP spid="3690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9906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La </a:t>
            </a:r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Adoración</a:t>
            </a:r>
            <a:r>
              <a:rPr lang="en-US" sz="4000" b="1" dirty="0" smtClean="0">
                <a:solidFill>
                  <a:srgbClr val="585454"/>
                </a:solidFill>
                <a:latin typeface="Corbel" pitchFamily="34" charset="0"/>
              </a:rPr>
              <a:t> de la Iglesia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4572000" cy="4724400"/>
          </a:xfrm>
        </p:spPr>
        <p:txBody>
          <a:bodyPr/>
          <a:lstStyle/>
          <a:p>
            <a:pPr algn="ctr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2600" b="1" dirty="0" smtClean="0">
                <a:latin typeface="Corbel" pitchFamily="34" charset="0"/>
                <a:cs typeface="Arial" charset="0"/>
              </a:rPr>
              <a:t>La Iglesia del </a:t>
            </a:r>
            <a:r>
              <a:rPr lang="en-US" sz="2600" b="1" dirty="0" err="1" smtClean="0">
                <a:latin typeface="Corbel" pitchFamily="34" charset="0"/>
                <a:cs typeface="Arial" charset="0"/>
              </a:rPr>
              <a:t>Señor</a:t>
            </a:r>
            <a:endParaRPr lang="en-US" sz="2600" b="1" dirty="0" smtClean="0"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El primer </a:t>
            </a:r>
            <a:r>
              <a:rPr lang="en-US" sz="2000" b="1" dirty="0" err="1" smtClean="0">
                <a:latin typeface="Lucida Sans Unicode" pitchFamily="34" charset="0"/>
                <a:cs typeface="Lucida Sans Unicode" pitchFamily="34" charset="0"/>
              </a:rPr>
              <a:t>día</a:t>
            </a: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000" b="1" dirty="0" err="1" smtClean="0">
                <a:latin typeface="Lucida Sans Unicode" pitchFamily="34" charset="0"/>
                <a:cs typeface="Lucida Sans Unicode" pitchFamily="34" charset="0"/>
              </a:rPr>
              <a:t>semana</a:t>
            </a: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20:7)</a:t>
            </a: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Cantar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(EF. 5:16; Col. 3:16)</a:t>
            </a: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Orar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(1 Cor. 14:15; 1 Tim. 2:1-4, 8)</a:t>
            </a: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La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Cena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(1 Cor. 11:17-34;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Hch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. 20:7)</a:t>
            </a: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Ofrenda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(1 Cor. 16:1-2; 2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Cor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8 - 9)</a:t>
            </a: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Predicación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Palabra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Dios 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Hch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. 20:7; 2 Tim. 2:2;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Ef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. 4:11-16)</a:t>
            </a: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40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627063" lvl="1" indent="-169863"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No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adoración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“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vana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” </a:t>
            </a:r>
            <a:r>
              <a:rPr lang="en-US" sz="1550" b="1" dirty="0" smtClean="0">
                <a:latin typeface="Lucida Sans Unicode" pitchFamily="34" charset="0"/>
                <a:cs typeface="Lucida Sans Unicode" pitchFamily="34" charset="0"/>
              </a:rPr>
              <a:t>(Mat. 15:9; cp. Hch. 17:23; Col. 2:23)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sino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“en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espíritu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y en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verdad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” </a:t>
            </a:r>
            <a:r>
              <a:rPr lang="en-US" sz="1550" b="1" dirty="0" smtClean="0">
                <a:latin typeface="Lucida Sans Unicode" pitchFamily="34" charset="0"/>
                <a:cs typeface="Lucida Sans Unicode" pitchFamily="34" charset="0"/>
              </a:rPr>
              <a:t>(Jn.4:24)</a:t>
            </a:r>
          </a:p>
          <a:p>
            <a:pPr marL="627063" lvl="1" indent="-169863"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Las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mujeres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no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dirigen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reuniones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en la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       </a:t>
            </a:r>
            <a:r>
              <a:rPr lang="en-US" sz="1550" b="1" dirty="0" smtClean="0">
                <a:latin typeface="Lucida Sans Unicode" pitchFamily="34" charset="0"/>
                <a:cs typeface="Lucida Sans Unicode" pitchFamily="34" charset="0"/>
              </a:rPr>
              <a:t>(1 Cor. 14:32-40; 1 Tim. 2:11-15)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n-US" sz="150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953000" y="1447800"/>
            <a:ext cx="4038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>
              <a:spcBef>
                <a:spcPts val="500"/>
              </a:spcBef>
              <a:buClr>
                <a:srgbClr val="727CA3"/>
              </a:buClr>
              <a:buSzPct val="75000"/>
            </a:pPr>
            <a:r>
              <a:rPr lang="en-US" sz="2600" b="1" kern="0" dirty="0" smtClean="0">
                <a:solidFill>
                  <a:prstClr val="black"/>
                </a:solidFill>
                <a:latin typeface="Corbel" pitchFamily="34" charset="0"/>
              </a:rPr>
              <a:t>Iglesias de los Hombres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Comunión (cena del Señor) en forma trimestral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No tomar la Cena del Señor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Música instrumental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Vestimentas especiales, imágenes.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Oraciones a los “santos”.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Guardar el sábado.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Diezmos, ofrendas en cada reunión, rifas, bingos, ventas (artículos, comida)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Mujeres dirigiendo en las reuniones - pastoras. 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Etc.</a:t>
            </a:r>
            <a:endParaRPr lang="es-CL" sz="190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CL" sz="2000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CL" sz="2000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ES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lvl="1"/>
            <a:r>
              <a:rPr lang="es-ES" dirty="0" smtClean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	</a:t>
            </a:r>
            <a:endParaRPr lang="es-CL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742950" lvl="1" indent="-285750">
              <a:spcBef>
                <a:spcPts val="16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n-US" sz="2300" kern="0" dirty="0" smtClean="0">
              <a:solidFill>
                <a:prstClr val="black"/>
              </a:solidFill>
              <a:latin typeface="Verdana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04800" y="6248400"/>
            <a:ext cx="8839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900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¿Está la iglesia de la que Ud. es miembro ofreciendo adoración según las instrucciones del Señor en el NT, o según mandamientos de hombres?</a:t>
            </a:r>
            <a:endParaRPr lang="es-CL" sz="1900" b="1" dirty="0">
              <a:solidFill>
                <a:srgbClr val="28287A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  <p:bldP spid="5" grpId="0" uiExpand="1" build="p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990600"/>
          </a:xfrm>
        </p:spPr>
        <p:txBody>
          <a:bodyPr/>
          <a:lstStyle/>
          <a:p>
            <a:pPr eaLnBrk="1" hangingPunct="1"/>
            <a:r>
              <a:rPr lang="en-US" sz="3800" b="1" dirty="0" smtClean="0">
                <a:solidFill>
                  <a:srgbClr val="585454"/>
                </a:solidFill>
                <a:latin typeface="Corbel" pitchFamily="34" charset="0"/>
              </a:rPr>
              <a:t>Condiciones de </a:t>
            </a:r>
            <a:r>
              <a:rPr lang="en-US" sz="3800" b="1" dirty="0" err="1" smtClean="0">
                <a:solidFill>
                  <a:srgbClr val="585454"/>
                </a:solidFill>
                <a:latin typeface="Corbel" pitchFamily="34" charset="0"/>
              </a:rPr>
              <a:t>Membresía</a:t>
            </a:r>
            <a:r>
              <a:rPr lang="en-US" sz="3800" b="1" dirty="0" smtClean="0">
                <a:solidFill>
                  <a:srgbClr val="585454"/>
                </a:solidFill>
                <a:latin typeface="Corbel" pitchFamily="34" charset="0"/>
              </a:rPr>
              <a:t> de la Iglesia</a:t>
            </a:r>
            <a:endParaRPr lang="en-US" sz="38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4572000" cy="4800600"/>
          </a:xfrm>
        </p:spPr>
        <p:txBody>
          <a:bodyPr/>
          <a:lstStyle/>
          <a:p>
            <a:pPr algn="ctr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2600" b="1" dirty="0" smtClean="0">
                <a:latin typeface="Corbel" pitchFamily="34" charset="0"/>
                <a:cs typeface="Arial" charset="0"/>
              </a:rPr>
              <a:t>La Iglesia del </a:t>
            </a:r>
            <a:r>
              <a:rPr lang="en-US" sz="2600" b="1" dirty="0" err="1" smtClean="0">
                <a:latin typeface="Corbel" pitchFamily="34" charset="0"/>
                <a:cs typeface="Arial" charset="0"/>
              </a:rPr>
              <a:t>Señor</a:t>
            </a:r>
            <a:endParaRPr lang="en-US" sz="2600" b="1" dirty="0" smtClean="0">
              <a:latin typeface="Corbel" pitchFamily="34" charset="0"/>
              <a:cs typeface="Arial" charset="0"/>
            </a:endParaRPr>
          </a:p>
          <a:p>
            <a:pPr marL="273050" indent="-273050" eaLnBrk="1" hangingPunct="1">
              <a:spcBef>
                <a:spcPts val="3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Los que </a:t>
            </a:r>
            <a:r>
              <a:rPr lang="en-US" sz="1750" dirty="0" err="1" smtClean="0">
                <a:latin typeface="Lucida Sans Unicode" pitchFamily="34" charset="0"/>
                <a:cs typeface="Lucida Sans Unicode" pitchFamily="34" charset="0"/>
              </a:rPr>
              <a:t>fueron</a:t>
            </a: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 salvos </a:t>
            </a:r>
            <a:r>
              <a:rPr lang="en-US" sz="1750" b="1" dirty="0" smtClean="0">
                <a:latin typeface="Lucida Sans Unicode" pitchFamily="34" charset="0"/>
                <a:cs typeface="Lucida Sans Unicode" pitchFamily="34" charset="0"/>
              </a:rPr>
              <a:t>(Mr. 16:16)  </a:t>
            </a: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y </a:t>
            </a:r>
            <a:r>
              <a:rPr lang="en-US" sz="1750" dirty="0" err="1" smtClean="0">
                <a:latin typeface="Lucida Sans Unicode" pitchFamily="34" charset="0"/>
                <a:cs typeface="Lucida Sans Unicode" pitchFamily="34" charset="0"/>
              </a:rPr>
              <a:t>añadidos</a:t>
            </a: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 a la </a:t>
            </a:r>
            <a:r>
              <a:rPr lang="en-US" sz="175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50" b="1" dirty="0" smtClean="0">
                <a:latin typeface="Lucida Sans Unicode" pitchFamily="34" charset="0"/>
                <a:cs typeface="Lucida Sans Unicode" pitchFamily="34" charset="0"/>
              </a:rPr>
              <a:t>(Hch. 2:47;        1 Cor. 12.13) </a:t>
            </a: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del </a:t>
            </a:r>
            <a:r>
              <a:rPr lang="en-US" sz="175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750" dirty="0" err="1" smtClean="0">
                <a:latin typeface="Lucida Sans Unicode" pitchFamily="34" charset="0"/>
                <a:cs typeface="Lucida Sans Unicode" pitchFamily="34" charset="0"/>
              </a:rPr>
              <a:t>tuvieron</a:t>
            </a:r>
            <a:r>
              <a:rPr lang="en-US" sz="1750" dirty="0" smtClean="0">
                <a:latin typeface="Lucida Sans Unicode" pitchFamily="34" charset="0"/>
                <a:cs typeface="Lucida Sans Unicode" pitchFamily="34" charset="0"/>
              </a:rPr>
              <a:t> que:</a:t>
            </a:r>
          </a:p>
          <a:p>
            <a:pPr marL="273050" lvl="1" indent="-273050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Oír 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(Hch. 2:14, 22, 37; Rom. 10:17)</a:t>
            </a:r>
          </a:p>
          <a:p>
            <a:pPr marL="273050" lvl="1" indent="-273050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Creer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(Mr. 16:16; Jn. 8:24; Hch. 2:41)</a:t>
            </a:r>
          </a:p>
          <a:p>
            <a:pPr marL="273050" lvl="1" indent="-273050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Arrepentirse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(Hch. 2:38;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Lc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. 13:3, 5; 24:47; Hch. 17:30)</a:t>
            </a:r>
          </a:p>
          <a:p>
            <a:pPr marL="273050" lvl="1" indent="-273050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Confesar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su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fe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Jesús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(Mat. 10:34; Rom. 10:9-10)</a:t>
            </a:r>
          </a:p>
          <a:p>
            <a:pPr marL="273050" lvl="1" indent="-273050" eaLnBrk="1" hangingPunct="1">
              <a:spcBef>
                <a:spcPts val="1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Ser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bautizados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Mr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 16:16; Hch. 2:38; 22:16; Rom. 6:3-5, 17-18; </a:t>
            </a:r>
            <a:r>
              <a:rPr lang="en-US" sz="1550" dirty="0" err="1" smtClean="0">
                <a:latin typeface="Lucida Sans Unicode" pitchFamily="34" charset="0"/>
                <a:cs typeface="Lucida Sans Unicode" pitchFamily="34" charset="0"/>
              </a:rPr>
              <a:t>Gál</a:t>
            </a:r>
            <a:r>
              <a:rPr lang="en-US" sz="1550" dirty="0" smtClean="0">
                <a:latin typeface="Lucida Sans Unicode" pitchFamily="34" charset="0"/>
                <a:cs typeface="Lucida Sans Unicode" pitchFamily="34" charset="0"/>
              </a:rPr>
              <a:t>. 3:27)</a:t>
            </a:r>
          </a:p>
          <a:p>
            <a:pPr marL="273050" indent="-273050" eaLnBrk="1" hangingPunct="1">
              <a:spcBef>
                <a:spcPts val="100"/>
              </a:spcBef>
              <a:buClr>
                <a:schemeClr val="accent1"/>
              </a:buClr>
              <a:buNone/>
            </a:pPr>
            <a:r>
              <a:rPr lang="en-US" sz="1400" b="1" dirty="0" smtClean="0">
                <a:latin typeface="Lucida Sans Unicode" pitchFamily="34" charset="0"/>
                <a:cs typeface="Lucida Sans Unicode" pitchFamily="34" charset="0"/>
              </a:rPr>
              <a:t>     </a:t>
            </a:r>
            <a:r>
              <a:rPr lang="en-US" sz="1300" b="1" dirty="0" smtClean="0">
                <a:latin typeface="Lucida Sans Unicode" pitchFamily="34" charset="0"/>
                <a:cs typeface="Lucida Sans Unicode" pitchFamily="34" charset="0"/>
              </a:rPr>
              <a:t>El </a:t>
            </a:r>
            <a:r>
              <a:rPr lang="en-US" sz="1300" b="1" dirty="0" err="1" smtClean="0">
                <a:latin typeface="Lucida Sans Unicode" pitchFamily="34" charset="0"/>
                <a:cs typeface="Lucida Sans Unicode" pitchFamily="34" charset="0"/>
              </a:rPr>
              <a:t>bautismo</a:t>
            </a:r>
            <a:r>
              <a:rPr lang="en-US" sz="13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300" b="1" dirty="0" err="1" smtClean="0">
                <a:latin typeface="Lucida Sans Unicode" pitchFamily="34" charset="0"/>
                <a:cs typeface="Lucida Sans Unicode" pitchFamily="34" charset="0"/>
              </a:rPr>
              <a:t>fue</a:t>
            </a:r>
            <a:r>
              <a:rPr lang="en-US" sz="13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300" b="1" dirty="0" err="1" smtClean="0">
                <a:latin typeface="Lucida Sans Unicode" pitchFamily="34" charset="0"/>
                <a:cs typeface="Lucida Sans Unicode" pitchFamily="34" charset="0"/>
              </a:rPr>
              <a:t>siempre</a:t>
            </a:r>
            <a:r>
              <a:rPr lang="en-US" sz="13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300" b="1" dirty="0" err="1" smtClean="0">
                <a:latin typeface="Lucida Sans Unicode" pitchFamily="34" charset="0"/>
                <a:cs typeface="Lucida Sans Unicode" pitchFamily="34" charset="0"/>
              </a:rPr>
              <a:t>para</a:t>
            </a:r>
            <a:r>
              <a:rPr lang="en-US" sz="1300" b="1" dirty="0" smtClean="0">
                <a:latin typeface="Lucida Sans Unicode" pitchFamily="34" charset="0"/>
                <a:cs typeface="Lucida Sans Unicode" pitchFamily="34" charset="0"/>
              </a:rPr>
              <a:t> ser salvo/</a:t>
            </a:r>
            <a:r>
              <a:rPr lang="en-US" sz="1300" b="1" dirty="0" err="1" smtClean="0">
                <a:latin typeface="Lucida Sans Unicode" pitchFamily="34" charset="0"/>
                <a:cs typeface="Lucida Sans Unicode" pitchFamily="34" charset="0"/>
              </a:rPr>
              <a:t>perdón</a:t>
            </a:r>
            <a:r>
              <a:rPr lang="en-US" sz="1300" b="1" dirty="0" smtClean="0">
                <a:latin typeface="Lucida Sans Unicode" pitchFamily="34" charset="0"/>
                <a:cs typeface="Lucida Sans Unicode" pitchFamily="34" charset="0"/>
              </a:rPr>
              <a:t> de los </a:t>
            </a:r>
            <a:r>
              <a:rPr lang="en-US" sz="1300" b="1" dirty="0" err="1" smtClean="0">
                <a:latin typeface="Lucida Sans Unicode" pitchFamily="34" charset="0"/>
                <a:cs typeface="Lucida Sans Unicode" pitchFamily="34" charset="0"/>
              </a:rPr>
              <a:t>pecados</a:t>
            </a:r>
            <a:r>
              <a:rPr lang="en-US" sz="1300" b="1" dirty="0" smtClean="0">
                <a:latin typeface="Lucida Sans Unicode" pitchFamily="34" charset="0"/>
                <a:cs typeface="Lucida Sans Unicode" pitchFamily="34" charset="0"/>
              </a:rPr>
              <a:t> (Marcos 16:16; </a:t>
            </a:r>
            <a:r>
              <a:rPr lang="en-US" sz="1300" b="1" dirty="0" err="1" smtClean="0">
                <a:latin typeface="Lucida Sans Unicode" pitchFamily="34" charset="0"/>
                <a:cs typeface="Lucida Sans Unicode" pitchFamily="34" charset="0"/>
              </a:rPr>
              <a:t>Hch</a:t>
            </a:r>
            <a:r>
              <a:rPr lang="en-US" sz="1300" b="1" dirty="0" smtClean="0">
                <a:latin typeface="Lucida Sans Unicode" pitchFamily="34" charset="0"/>
                <a:cs typeface="Lucida Sans Unicode" pitchFamily="34" charset="0"/>
              </a:rPr>
              <a:t>. 2:38</a:t>
            </a:r>
            <a:r>
              <a:rPr lang="en-US" sz="1300" dirty="0" smtClean="0">
                <a:latin typeface="Lucida Sans Unicode" pitchFamily="34" charset="0"/>
                <a:cs typeface="Lucida Sans Unicode" pitchFamily="34" charset="0"/>
              </a:rPr>
              <a:t>), 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no “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demostración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pública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de que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uno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ya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salvo”.</a:t>
            </a:r>
          </a:p>
          <a:p>
            <a:pPr marL="273050" indent="-273050" eaLnBrk="1" hangingPunct="1">
              <a:spcBef>
                <a:spcPts val="100"/>
              </a:spcBef>
              <a:buClr>
                <a:schemeClr val="accent1"/>
              </a:buClr>
              <a:buNone/>
            </a:pP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en-US" sz="1200" b="1" dirty="0" smtClean="0">
                <a:latin typeface="Lucida Sans Unicode" pitchFamily="34" charset="0"/>
                <a:cs typeface="Lucida Sans Unicode" pitchFamily="34" charset="0"/>
              </a:rPr>
              <a:t>*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membresía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en la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sentido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Universal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i="1" dirty="0" err="1" smtClean="0">
                <a:latin typeface="Lucida Sans Unicode" pitchFamily="34" charset="0"/>
                <a:cs typeface="Lucida Sans Unicode" pitchFamily="34" charset="0"/>
              </a:rPr>
              <a:t>autómática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cuando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uno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llega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a ser salvo (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Hch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. 2:47; 1 Cor. 12:13).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Pero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cada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uno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debe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“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juntarse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”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luego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2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 local </a:t>
            </a:r>
            <a:r>
              <a:rPr lang="en-US" sz="12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200" b="1" dirty="0" err="1" smtClean="0">
                <a:latin typeface="Lucida Sans Unicode" pitchFamily="34" charset="0"/>
                <a:cs typeface="Lucida Sans Unicode" pitchFamily="34" charset="0"/>
              </a:rPr>
              <a:t>Hch</a:t>
            </a:r>
            <a:r>
              <a:rPr lang="en-US" sz="1200" b="1" dirty="0" smtClean="0">
                <a:latin typeface="Lucida Sans Unicode" pitchFamily="34" charset="0"/>
                <a:cs typeface="Lucida Sans Unicode" pitchFamily="34" charset="0"/>
              </a:rPr>
              <a:t>. 9:26-28)</a:t>
            </a:r>
            <a:r>
              <a:rPr lang="en-US" sz="1200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marL="273050" indent="-273050" eaLnBrk="1" hangingPunct="1">
              <a:spcBef>
                <a:spcPts val="300"/>
              </a:spcBef>
              <a:buClr>
                <a:schemeClr val="accent1"/>
              </a:buClr>
              <a:buNone/>
            </a:pPr>
            <a:endParaRPr lang="en-US" sz="12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endParaRPr lang="en-US" sz="165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n-US" sz="150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724400" y="1524000"/>
            <a:ext cx="4267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>
              <a:spcBef>
                <a:spcPts val="500"/>
              </a:spcBef>
              <a:buClr>
                <a:srgbClr val="727CA3"/>
              </a:buClr>
              <a:buSzPct val="75000"/>
            </a:pPr>
            <a:r>
              <a:rPr lang="en-US" sz="2600" b="1" kern="0" dirty="0" smtClean="0">
                <a:solidFill>
                  <a:prstClr val="black"/>
                </a:solidFill>
                <a:latin typeface="Corbel" pitchFamily="34" charset="0"/>
              </a:rPr>
              <a:t>Las Iglesias de los Hombres</a:t>
            </a:r>
          </a:p>
          <a:p>
            <a:pPr marL="273050" indent="-273050">
              <a:spcBef>
                <a:spcPts val="3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Salvación por fe “solamente” </a:t>
            </a: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(orar “la oración del pecador”).</a:t>
            </a:r>
          </a:p>
          <a:p>
            <a:pPr marL="273050" indent="-273050">
              <a:spcBef>
                <a:spcPts val="3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Ser admitido en la iglesia por votación o carta.</a:t>
            </a:r>
          </a:p>
          <a:p>
            <a:pPr marL="273050" indent="-273050">
              <a:spcBef>
                <a:spcPts val="3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Rociar o derramar agua en el bautismo.</a:t>
            </a:r>
          </a:p>
          <a:p>
            <a:pPr marL="273050" indent="-273050">
              <a:spcBef>
                <a:spcPts val="3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Bautismo de infantes (bebés)</a:t>
            </a:r>
          </a:p>
          <a:p>
            <a:pPr marL="273050" indent="-273050">
              <a:spcBef>
                <a:spcPts val="3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No bautizar. </a:t>
            </a:r>
            <a:r>
              <a:rPr lang="es-ES" sz="1450" dirty="0" smtClean="0">
                <a:latin typeface="Lucida Sans Unicode" pitchFamily="34" charset="0"/>
                <a:cs typeface="Lucida Sans Unicode" pitchFamily="34" charset="0"/>
              </a:rPr>
              <a:t>O enseñar que “el bautismo no es esencial para la salvación”, sino “una confesión pública de su fe en Cristo ante los hombres, o un requisito para ser miembro de la iglesia”).</a:t>
            </a:r>
          </a:p>
          <a:p>
            <a:pPr marL="273050" indent="-273050">
              <a:spcBef>
                <a:spcPts val="3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Bautismo del Espíritu Santo.</a:t>
            </a:r>
          </a:p>
          <a:p>
            <a:pPr marL="273050" indent="-273050">
              <a:spcBef>
                <a:spcPts val="3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1900" dirty="0" smtClean="0">
                <a:latin typeface="Lucida Sans Unicode" pitchFamily="34" charset="0"/>
                <a:cs typeface="Lucida Sans Unicode" pitchFamily="34" charset="0"/>
              </a:rPr>
              <a:t>Etc. </a:t>
            </a:r>
            <a:endParaRPr lang="es-CL" sz="1900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CL" sz="2000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CL" sz="2000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ES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lvl="1"/>
            <a:r>
              <a:rPr lang="es-ES" dirty="0" smtClean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	</a:t>
            </a:r>
            <a:endParaRPr lang="es-CL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742950" lvl="1" indent="-285750">
              <a:spcBef>
                <a:spcPts val="16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n-US" sz="2300" kern="0" dirty="0" smtClean="0">
              <a:solidFill>
                <a:prstClr val="black"/>
              </a:solidFill>
              <a:latin typeface="Verdana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57200" y="62484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¿Obedeció </a:t>
            </a:r>
            <a:r>
              <a:rPr lang="es-CL" b="1" dirty="0" err="1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Ud</a:t>
            </a:r>
            <a:r>
              <a:rPr lang="es-CL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, estas mismas condiciones bíblicas para ser salvo y ser añadido a la iglesia, o Ud. hizo menos o más que esto?</a:t>
            </a:r>
            <a:endParaRPr lang="es-CL" b="1" dirty="0">
              <a:solidFill>
                <a:srgbClr val="28287A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  <p:bldP spid="5" grpId="0" uiExpand="1" build="p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915400" cy="990600"/>
          </a:xfrm>
        </p:spPr>
        <p:txBody>
          <a:bodyPr/>
          <a:lstStyle/>
          <a:p>
            <a:pPr eaLnBrk="1" hangingPunct="1"/>
            <a:r>
              <a:rPr lang="en-US" sz="3650" b="1" dirty="0" err="1" smtClean="0">
                <a:solidFill>
                  <a:srgbClr val="585454"/>
                </a:solidFill>
                <a:latin typeface="Corbel" pitchFamily="34" charset="0"/>
              </a:rPr>
              <a:t>Otras</a:t>
            </a:r>
            <a:r>
              <a:rPr lang="en-US" sz="3650" b="1" dirty="0" smtClean="0">
                <a:solidFill>
                  <a:srgbClr val="585454"/>
                </a:solidFill>
                <a:latin typeface="Corbel" pitchFamily="34" charset="0"/>
              </a:rPr>
              <a:t> </a:t>
            </a:r>
            <a:r>
              <a:rPr lang="en-US" sz="3650" b="1" dirty="0" err="1" smtClean="0">
                <a:solidFill>
                  <a:srgbClr val="585454"/>
                </a:solidFill>
                <a:latin typeface="Corbel" pitchFamily="34" charset="0"/>
              </a:rPr>
              <a:t>Características</a:t>
            </a:r>
            <a:r>
              <a:rPr lang="en-US" sz="3650" b="1" dirty="0" smtClean="0">
                <a:solidFill>
                  <a:srgbClr val="585454"/>
                </a:solidFill>
                <a:latin typeface="Corbel" pitchFamily="34" charset="0"/>
              </a:rPr>
              <a:t> </a:t>
            </a:r>
            <a:r>
              <a:rPr lang="en-US" sz="3650" b="1" dirty="0" err="1" smtClean="0">
                <a:solidFill>
                  <a:srgbClr val="585454"/>
                </a:solidFill>
                <a:latin typeface="Corbel" pitchFamily="34" charset="0"/>
              </a:rPr>
              <a:t>que</a:t>
            </a:r>
            <a:r>
              <a:rPr lang="en-US" sz="3650" b="1" dirty="0" smtClean="0">
                <a:solidFill>
                  <a:srgbClr val="585454"/>
                </a:solidFill>
                <a:latin typeface="Corbel" pitchFamily="34" charset="0"/>
              </a:rPr>
              <a:t> </a:t>
            </a:r>
            <a:r>
              <a:rPr lang="en-US" sz="3650" b="1" smtClean="0">
                <a:solidFill>
                  <a:srgbClr val="585454"/>
                </a:solidFill>
                <a:latin typeface="Corbel" pitchFamily="34" charset="0"/>
              </a:rPr>
              <a:t>también</a:t>
            </a:r>
            <a:r>
              <a:rPr lang="en-US" sz="3650" b="1" dirty="0" smtClean="0">
                <a:solidFill>
                  <a:srgbClr val="585454"/>
                </a:solidFill>
                <a:latin typeface="Corbel" pitchFamily="34" charset="0"/>
              </a:rPr>
              <a:t> </a:t>
            </a:r>
            <a:r>
              <a:rPr lang="en-US" sz="3650" b="1" dirty="0" err="1" smtClean="0">
                <a:solidFill>
                  <a:srgbClr val="585454"/>
                </a:solidFill>
                <a:latin typeface="Corbel" pitchFamily="34" charset="0"/>
              </a:rPr>
              <a:t>importan</a:t>
            </a:r>
            <a:endParaRPr lang="en-US" sz="365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4267200" cy="4876800"/>
          </a:xfrm>
        </p:spPr>
        <p:txBody>
          <a:bodyPr/>
          <a:lstStyle/>
          <a:p>
            <a:pPr algn="ctr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2600" b="1" dirty="0" smtClean="0">
                <a:latin typeface="Corbel" pitchFamily="34" charset="0"/>
                <a:cs typeface="Arial" charset="0"/>
              </a:rPr>
              <a:t>La Iglesia del </a:t>
            </a:r>
            <a:r>
              <a:rPr lang="en-US" sz="2600" b="1" dirty="0" err="1" smtClean="0">
                <a:latin typeface="Corbel" pitchFamily="34" charset="0"/>
                <a:cs typeface="Arial" charset="0"/>
              </a:rPr>
              <a:t>Señor</a:t>
            </a:r>
            <a:endParaRPr lang="en-US" sz="2600" b="1" dirty="0" smtClean="0">
              <a:latin typeface="Corbel" pitchFamily="34" charset="0"/>
              <a:cs typeface="Arial" charset="0"/>
            </a:endParaRP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Su </a:t>
            </a:r>
            <a:r>
              <a:rPr lang="en-US" sz="2000" b="1" dirty="0" err="1" smtClean="0">
                <a:latin typeface="Lucida Sans Unicode" pitchFamily="34" charset="0"/>
                <a:cs typeface="Lucida Sans Unicode" pitchFamily="34" charset="0"/>
              </a:rPr>
              <a:t>destino</a:t>
            </a: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– </a:t>
            </a: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el </a:t>
            </a:r>
            <a:r>
              <a:rPr lang="en-US" sz="2000" b="1" dirty="0" err="1" smtClean="0">
                <a:latin typeface="Lucida Sans Unicode" pitchFamily="34" charset="0"/>
                <a:cs typeface="Lucida Sans Unicode" pitchFamily="34" charset="0"/>
              </a:rPr>
              <a:t>cielo</a:t>
            </a:r>
            <a:r>
              <a:rPr lang="en-US" sz="20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(Col. 1:5; 1 Cor. 15:24; Jn. 5:28-29; 1 </a:t>
            </a:r>
            <a:r>
              <a:rPr lang="en-US" sz="1600" b="1" dirty="0" err="1" smtClean="0">
                <a:latin typeface="Lucida Sans Unicode" pitchFamily="34" charset="0"/>
                <a:cs typeface="Lucida Sans Unicode" pitchFamily="34" charset="0"/>
              </a:rPr>
              <a:t>Tes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. 4:13-17; Mat. 25:46).</a:t>
            </a: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40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También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local…</a:t>
            </a:r>
          </a:p>
          <a:p>
            <a:pPr marL="623888" lvl="1" indent="-166688"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Espiritual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no carnal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(1 Cor. 3:1)</a:t>
            </a:r>
          </a:p>
          <a:p>
            <a:pPr marL="623888" lvl="1" indent="-166688"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Unida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no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dividida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(Hch. 2:42-47; Jn. 17:20-21; 1 Cor. 1:10)</a:t>
            </a:r>
          </a:p>
          <a:p>
            <a:pPr marL="623888" lvl="1" indent="-166688"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Disciplinada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no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desordenada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(1Tes. 5:14; 2 </a:t>
            </a: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Tes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. 3:6, 14-15)</a:t>
            </a:r>
          </a:p>
          <a:p>
            <a:pPr marL="623888" lvl="1" indent="-166688"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Pura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no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manchada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(Ef. 5:27)</a:t>
            </a:r>
          </a:p>
          <a:p>
            <a:pPr marL="623888" lvl="1" indent="-166688"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Viva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no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muerta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(Apoc. 3:2)</a:t>
            </a:r>
          </a:p>
          <a:p>
            <a:pPr marL="623888" lvl="1" indent="-166688"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Ferviente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no “tibia”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(Apoc. 2:3-5; 3:16; Rom. 12:11)</a:t>
            </a:r>
          </a:p>
          <a:p>
            <a:pPr marL="623888" lvl="1" indent="-166688" eaLnBrk="1" hangingPunct="1">
              <a:spcBef>
                <a:spcPts val="2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Creciendo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no sin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crecimiento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(Hch. 16:5; Col. 1:10)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  <a:endParaRPr lang="en-US" sz="150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953000" y="1447800"/>
            <a:ext cx="4038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>
              <a:spcBef>
                <a:spcPts val="500"/>
              </a:spcBef>
              <a:buClr>
                <a:srgbClr val="727CA3"/>
              </a:buClr>
              <a:buSzPct val="75000"/>
            </a:pPr>
            <a:r>
              <a:rPr lang="en-US" sz="2600" b="1" kern="0" dirty="0" smtClean="0">
                <a:solidFill>
                  <a:prstClr val="black"/>
                </a:solidFill>
                <a:latin typeface="Corbel" pitchFamily="34" charset="0"/>
              </a:rPr>
              <a:t>Iglesias de los Hombres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dirty="0" err="1" smtClean="0">
                <a:latin typeface="Lucida Sans Unicode" pitchFamily="34" charset="0"/>
                <a:cs typeface="Lucida Sans Unicode" pitchFamily="34" charset="0"/>
              </a:rPr>
              <a:t>Premilenialismo</a:t>
            </a: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, el rapto, gran tribulación, varias venidas de Cristo, varias resurrecciones, algunos en el cielo, otros en la tierra, la tierra durará para siempre, infierno y cielo no eterno, etc. 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2000" dirty="0" smtClean="0">
                <a:latin typeface="Lucida Sans Unicode" pitchFamily="34" charset="0"/>
                <a:cs typeface="Lucida Sans Unicode" pitchFamily="34" charset="0"/>
              </a:rPr>
              <a:t>Una iglesia puede tener muchas características correctas, pero puede estar llena de carnalidad, mundanalidad, división, y apatía (negligencia). </a:t>
            </a:r>
          </a:p>
          <a:p>
            <a:pPr marL="342900" indent="-342900">
              <a:spcBef>
                <a:spcPts val="2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r>
              <a:rPr lang="es-ES" sz="2000" dirty="0" smtClean="0">
                <a:latin typeface="Lucida Sans Unicode" pitchFamily="34" charset="0"/>
                <a:cs typeface="Lucida Sans Unicode" pitchFamily="34" charset="0"/>
              </a:rPr>
              <a:t>La advertencia: </a:t>
            </a:r>
            <a:r>
              <a:rPr lang="es-ES" sz="2000" b="1" dirty="0" err="1" smtClean="0">
                <a:latin typeface="Lucida Sans Unicode" pitchFamily="34" charset="0"/>
                <a:cs typeface="Lucida Sans Unicode" pitchFamily="34" charset="0"/>
              </a:rPr>
              <a:t>Apoc</a:t>
            </a:r>
            <a:r>
              <a:rPr lang="es-ES" sz="2000" b="1" dirty="0" smtClean="0">
                <a:latin typeface="Lucida Sans Unicode" pitchFamily="34" charset="0"/>
                <a:cs typeface="Lucida Sans Unicode" pitchFamily="34" charset="0"/>
              </a:rPr>
              <a:t>. 2:5</a:t>
            </a:r>
            <a:endParaRPr lang="es-CL" sz="2000" b="1" dirty="0" smtClean="0"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CL" sz="2000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CL" sz="2000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342900" indent="-342900">
              <a:spcBef>
                <a:spcPts val="5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s-ES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lvl="1"/>
            <a:r>
              <a:rPr lang="es-ES" dirty="0" smtClean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	</a:t>
            </a:r>
            <a:endParaRPr lang="es-CL" dirty="0" smtClean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742950" lvl="1" indent="-285750">
              <a:spcBef>
                <a:spcPts val="1600"/>
              </a:spcBef>
              <a:buClr>
                <a:srgbClr val="727CA3"/>
              </a:buClr>
              <a:buSzPct val="75000"/>
              <a:buFont typeface="Wingdings" pitchFamily="2" charset="2"/>
              <a:buChar char="§"/>
            </a:pPr>
            <a:endParaRPr lang="en-US" sz="2300" kern="0" dirty="0" smtClean="0">
              <a:solidFill>
                <a:prstClr val="black"/>
              </a:solidFill>
              <a:latin typeface="Verdana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04800" y="62484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>
                <a:solidFill>
                  <a:srgbClr val="28287A"/>
                </a:solidFill>
                <a:latin typeface="Lucida Sans Unicode" pitchFamily="34" charset="0"/>
                <a:cs typeface="Lucida Sans Unicode" pitchFamily="34" charset="0"/>
              </a:rPr>
              <a:t>¿Tiene la iglesia de la que Ud. es miembro la esperanza del cielo eterno? ¿Tiene esta iglesia local las características internas de una iglesia del Señor?</a:t>
            </a:r>
            <a:endParaRPr lang="es-CL" b="1" dirty="0">
              <a:solidFill>
                <a:srgbClr val="28287A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  <p:bldP spid="5" grpId="0" uiExpand="1" build="p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9906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Conclusión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10600" cy="5334000"/>
          </a:xfrm>
        </p:spPr>
        <p:txBody>
          <a:bodyPr/>
          <a:lstStyle/>
          <a:p>
            <a:pPr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Jesús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edificó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sólo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UNA IGLESIA (Mat. 16:18; Ef. 4:4; 1:22-23), 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Y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podemos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identificar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Sus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características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. </a:t>
            </a:r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La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división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o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denominacionalismo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“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iglesias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”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establecidas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los hombres, con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creencias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y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prácticas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no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bíblicas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)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contrario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a la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voluntad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de Dios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(Juan 17:20-21; 1 </a:t>
            </a:r>
            <a:r>
              <a:rPr lang="en-US" sz="1900" b="1" dirty="0" err="1" smtClean="0">
                <a:latin typeface="Lucida Sans Unicode" pitchFamily="34" charset="0"/>
                <a:cs typeface="Lucida Sans Unicode" pitchFamily="34" charset="0"/>
              </a:rPr>
              <a:t>Corintios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 1:10-13). </a:t>
            </a:r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Dios NO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tiene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comunión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con los que no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permanecen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en la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dotrina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de Cristo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(2 Juan 9-11)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. 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Si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uno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parte de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que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no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respeta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enseñanza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de Cristo,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está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participando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en el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pecado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división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religiosa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(Ef. 5:11)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y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está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teniendo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comunión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con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tinieblas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(2 Cor. 6:14 – 7:1; cp. 1 Tim. 4:1)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.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Debemos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más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bien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exponer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el error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(2 Tim. 2:24; 1 </a:t>
            </a: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Ped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. 3:15)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. </a:t>
            </a:r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Si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Ud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.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tiene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membresía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i="1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que no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sigue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instrucciones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de Cristo, ¡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será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su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900" dirty="0" err="1" smtClean="0">
                <a:latin typeface="Lucida Sans Unicode" pitchFamily="34" charset="0"/>
                <a:cs typeface="Lucida Sans Unicode" pitchFamily="34" charset="0"/>
              </a:rPr>
              <a:t>ruina</a:t>
            </a: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! </a:t>
            </a:r>
            <a:r>
              <a:rPr lang="en-US" sz="1900" b="1" dirty="0" smtClean="0">
                <a:latin typeface="Lucida Sans Unicode" pitchFamily="34" charset="0"/>
                <a:cs typeface="Lucida Sans Unicode" pitchFamily="34" charset="0"/>
              </a:rPr>
              <a:t>(Mateo 15:9, 13; 7:21-23). </a:t>
            </a:r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Si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Ud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.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comenzó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estudiar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Biblia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alguna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“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” que no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sigue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el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modelo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bíblico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algunos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puntos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posible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que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Ud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haya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recibido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orientación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errada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sobre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salvación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. 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Compare lo que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Ud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.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hizo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para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recibir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salvación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, con la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palabra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de Dios </a:t>
            </a:r>
            <a:r>
              <a:rPr lang="en-US" sz="1650" b="1" dirty="0" smtClean="0">
                <a:latin typeface="Lucida Sans Unicode" pitchFamily="34" charset="0"/>
                <a:cs typeface="Lucida Sans Unicode" pitchFamily="34" charset="0"/>
              </a:rPr>
              <a:t>(Mr. 16:16; Hch. 2:38)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.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Muchas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iglesias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enseñan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que la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salvación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viene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50" i="1" dirty="0" smtClean="0">
                <a:latin typeface="Lucida Sans Unicode" pitchFamily="34" charset="0"/>
                <a:cs typeface="Lucida Sans Unicode" pitchFamily="34" charset="0"/>
              </a:rPr>
              <a:t>antes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Bautismo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650" dirty="0" err="1" smtClean="0">
                <a:latin typeface="Lucida Sans Unicode" pitchFamily="34" charset="0"/>
                <a:cs typeface="Lucida Sans Unicode" pitchFamily="34" charset="0"/>
              </a:rPr>
              <a:t>pero</a:t>
            </a:r>
            <a:r>
              <a:rPr lang="en-US" sz="1650" dirty="0" smtClean="0">
                <a:latin typeface="Lucida Sans Unicode" pitchFamily="34" charset="0"/>
                <a:cs typeface="Lucida Sans Unicode" pitchFamily="34" charset="0"/>
              </a:rPr>
              <a:t> en el NT, 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Cristo, y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Sus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Apóstoles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enseñan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que la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salvación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viene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i="1" u="sng" dirty="0" err="1" smtClean="0">
                <a:latin typeface="Lucida Sans Unicode" pitchFamily="34" charset="0"/>
                <a:cs typeface="Lucida Sans Unicode" pitchFamily="34" charset="0"/>
              </a:rPr>
              <a:t>después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bautismo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eaLnBrk="1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 </a:t>
            </a:r>
          </a:p>
          <a:p>
            <a:pPr lvl="1" eaLnBrk="1" hangingPunct="1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sz="1900" dirty="0" smtClean="0">
                <a:latin typeface="Lucida Sans Unicode" pitchFamily="34" charset="0"/>
                <a:cs typeface="Lucida Sans Unicode" pitchFamily="34" charset="0"/>
              </a:rPr>
              <a:t>	</a:t>
            </a:r>
          </a:p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9906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Conclusión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86800" cy="5334000"/>
          </a:xfrm>
        </p:spPr>
        <p:txBody>
          <a:bodyPr/>
          <a:lstStyle/>
          <a:p>
            <a:pPr eaLnBrk="1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¿Es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posible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 que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exista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hoy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día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tal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como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existió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 en el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tiempo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 del Nuevo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Testamento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?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que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siga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instrucciones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 Cristo, y en la que se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pueda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ver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mismas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características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210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2100" dirty="0" smtClean="0">
                <a:latin typeface="Lucida Sans Unicode" pitchFamily="34" charset="0"/>
                <a:cs typeface="Lucida Sans Unicode" pitchFamily="34" charset="0"/>
              </a:rPr>
              <a:t>- 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¡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Sí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!,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21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100" b="1" dirty="0" err="1" smtClean="0">
                <a:latin typeface="Lucida Sans Unicode" pitchFamily="34" charset="0"/>
                <a:cs typeface="Lucida Sans Unicode" pitchFamily="34" charset="0"/>
              </a:rPr>
              <a:t>posible</a:t>
            </a:r>
            <a:endParaRPr lang="en-US" sz="2100" b="1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Considere a la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como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un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planta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reproducida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semilla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lvl="1" eaLnBrk="1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La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palabra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Dios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semilla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(Lucas 8:11)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lvl="1" eaLnBrk="1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La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semilla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reproduce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según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su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género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Génesis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1:11-12)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Ej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.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semilla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maíz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plantada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tierra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buena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en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cualquier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época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siempre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producirá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maíz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no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otro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tipo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plantas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).</a:t>
            </a:r>
          </a:p>
          <a:p>
            <a:pPr lvl="1" eaLnBrk="1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Cuando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la “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semilla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”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pura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la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palabra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Dios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plantada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corazones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buenos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y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sinceros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ella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siempre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producirá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Cristianos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simplemente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(Mateo 28:18-20;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11:26).</a:t>
            </a:r>
          </a:p>
          <a:p>
            <a:pPr lvl="1" eaLnBrk="1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Cuando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alguien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hoy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día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obedece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sólo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condiciones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bíblicas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salvación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(Marcos 16:16;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2:38, 41)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y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llega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a ser salvo,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él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lo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añade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a Su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2:47)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. Este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nuevo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converso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será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un 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cristiano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simplemente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; no un “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cristiano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denominacional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”, o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miembro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alguna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establecida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los hombres.</a:t>
            </a:r>
          </a:p>
          <a:p>
            <a:pPr eaLnBrk="1" hangingPunct="1">
              <a:spcBef>
                <a:spcPts val="600"/>
              </a:spcBef>
              <a:buClr>
                <a:schemeClr val="accent1"/>
              </a:buClr>
              <a:buNone/>
            </a:pPr>
            <a:endParaRPr lang="en-US" sz="22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600"/>
              </a:spcBef>
              <a:buClr>
                <a:schemeClr val="accent1"/>
              </a:buClr>
              <a:buNone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5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207375" cy="6016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606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CL" sz="3600" b="1" kern="10" dirty="0">
                <a:ln w="12700">
                  <a:solidFill>
                    <a:prstClr val="black"/>
                  </a:solidFill>
                  <a:round/>
                  <a:headEnd/>
                  <a:tailEnd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dist="20320" dir="1799969" algn="tl" rotWithShape="0">
                    <a:srgbClr val="000000">
                      <a:alpha val="39998"/>
                    </a:srgbClr>
                  </a:outerShdw>
                </a:effectLst>
                <a:latin typeface="Arial"/>
                <a:cs typeface="Arial"/>
              </a:rPr>
              <a:t>¿Por qué hay tantas “iglesias” diferentes hoy día?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9388" y="1773238"/>
            <a:ext cx="8736012" cy="43195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CL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9388" y="981075"/>
            <a:ext cx="8736012" cy="7921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CL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179388" y="1989138"/>
            <a:ext cx="632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rIns="45720" bIns="0" anchor="b">
            <a:normAutofit/>
          </a:bodyPr>
          <a:lstStyle/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6EA0B0"/>
              </a:buClr>
              <a:buSzPct val="80000"/>
              <a:buFont typeface="Wingdings 2" pitchFamily="18" charset="2"/>
              <a:buNone/>
              <a:defRPr/>
            </a:pPr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La </a:t>
            </a:r>
            <a:r>
              <a:rPr lang="en-US" sz="3200" b="1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Biblia</a:t>
            </a:r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sola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003800" y="4797425"/>
            <a:ext cx="3889375" cy="584200"/>
            <a:chOff x="3288" y="2880"/>
            <a:chExt cx="2413" cy="368"/>
          </a:xfrm>
        </p:grpSpPr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377" y="2880"/>
              <a:ext cx="1324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200" dirty="0" err="1">
                  <a:solidFill>
                    <a:prstClr val="black"/>
                  </a:solidFill>
                  <a:latin typeface="Times New Roman" pitchFamily="18" charset="0"/>
                  <a:cs typeface="Arial" pitchFamily="34" charset="0"/>
                </a:rPr>
                <a:t>Mormones</a:t>
              </a:r>
              <a:endParaRPr lang="en-US" sz="32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288" y="3067"/>
              <a:ext cx="105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4787900" y="4221163"/>
            <a:ext cx="3933825" cy="584200"/>
            <a:chOff x="3264" y="2432"/>
            <a:chExt cx="2213" cy="368"/>
          </a:xfrm>
        </p:grpSpPr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4468" y="2432"/>
              <a:ext cx="1009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200" dirty="0">
                  <a:solidFill>
                    <a:prstClr val="black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Times New Roman" pitchFamily="18" charset="0"/>
                  <a:cs typeface="Arial" pitchFamily="34" charset="0"/>
                </a:rPr>
                <a:t>Bautistas</a:t>
              </a:r>
              <a:endParaRPr lang="en-US" sz="32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264" y="2608"/>
              <a:ext cx="115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5292725" y="3500438"/>
            <a:ext cx="3529013" cy="584200"/>
            <a:chOff x="3696" y="1952"/>
            <a:chExt cx="1791" cy="368"/>
          </a:xfrm>
        </p:grpSpPr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4427" y="1952"/>
              <a:ext cx="1060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200" dirty="0">
                  <a:solidFill>
                    <a:prstClr val="black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Times New Roman" pitchFamily="18" charset="0"/>
                  <a:cs typeface="Arial" pitchFamily="34" charset="0"/>
                </a:rPr>
                <a:t>Metodistas</a:t>
              </a:r>
              <a:endParaRPr lang="en-US" sz="32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3696" y="2144"/>
              <a:ext cx="67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4500563" y="2133600"/>
            <a:ext cx="4365625" cy="584200"/>
            <a:chOff x="2496" y="1488"/>
            <a:chExt cx="2750" cy="368"/>
          </a:xfrm>
        </p:grpSpPr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3995" y="1488"/>
              <a:ext cx="1251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Arial" pitchFamily="34" charset="0"/>
                </a:rPr>
                <a:t>Cristianos</a:t>
              </a: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496" y="1680"/>
              <a:ext cx="13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95288" y="908050"/>
            <a:ext cx="8353425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i="1" dirty="0">
                <a:solidFill>
                  <a:prstClr val="black"/>
                </a:solidFill>
                <a:latin typeface="Times New Roman" pitchFamily="18" charset="0"/>
              </a:rPr>
              <a:t>“</a:t>
            </a:r>
            <a:r>
              <a:rPr lang="en-US" sz="3000" b="1" i="1" dirty="0">
                <a:solidFill>
                  <a:prstClr val="white">
                    <a:lumMod val="95000"/>
                  </a:prstClr>
                </a:solidFill>
                <a:latin typeface="Times New Roman" pitchFamily="18" charset="0"/>
              </a:rPr>
              <a:t>La </a:t>
            </a:r>
            <a:r>
              <a:rPr lang="en-US" sz="3000" b="1" i="1" dirty="0" err="1">
                <a:solidFill>
                  <a:prstClr val="white">
                    <a:lumMod val="95000"/>
                  </a:prstClr>
                </a:solidFill>
                <a:latin typeface="Times New Roman" pitchFamily="18" charset="0"/>
              </a:rPr>
              <a:t>Semilla</a:t>
            </a:r>
            <a:r>
              <a:rPr lang="en-US" sz="3000" b="1" i="1" dirty="0">
                <a:solidFill>
                  <a:prstClr val="white">
                    <a:lumMod val="95000"/>
                  </a:prstClr>
                </a:solidFill>
                <a:latin typeface="Times New Roman" pitchFamily="18" charset="0"/>
              </a:rPr>
              <a:t> </a:t>
            </a:r>
            <a:r>
              <a:rPr lang="en-US" sz="3000" b="1" i="1" dirty="0" err="1">
                <a:solidFill>
                  <a:prstClr val="white">
                    <a:lumMod val="95000"/>
                  </a:prstClr>
                </a:solidFill>
                <a:latin typeface="Times New Roman" pitchFamily="18" charset="0"/>
              </a:rPr>
              <a:t>es</a:t>
            </a:r>
            <a:r>
              <a:rPr lang="en-US" sz="3000" b="1" i="1" dirty="0">
                <a:solidFill>
                  <a:prstClr val="white">
                    <a:lumMod val="95000"/>
                  </a:prstClr>
                </a:solidFill>
                <a:latin typeface="Times New Roman" pitchFamily="18" charset="0"/>
              </a:rPr>
              <a:t> la </a:t>
            </a:r>
            <a:r>
              <a:rPr lang="en-US" sz="3000" b="1" i="1" dirty="0" err="1">
                <a:solidFill>
                  <a:prstClr val="white">
                    <a:lumMod val="95000"/>
                  </a:prstClr>
                </a:solidFill>
                <a:latin typeface="Times New Roman" pitchFamily="18" charset="0"/>
              </a:rPr>
              <a:t>Palabra</a:t>
            </a:r>
            <a:r>
              <a:rPr lang="en-US" sz="3000" b="1" i="1" dirty="0">
                <a:solidFill>
                  <a:prstClr val="white">
                    <a:lumMod val="95000"/>
                  </a:prstClr>
                </a:solidFill>
                <a:latin typeface="Times New Roman" pitchFamily="18" charset="0"/>
              </a:rPr>
              <a:t> de Dios”</a:t>
            </a:r>
            <a:r>
              <a:rPr lang="en-US" sz="3000" dirty="0">
                <a:solidFill>
                  <a:prstClr val="white">
                    <a:lumMod val="95000"/>
                  </a:prstClr>
                </a:solidFill>
                <a:latin typeface="Times New Roman" pitchFamily="18" charset="0"/>
              </a:rPr>
              <a:t> 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latin typeface="Times New Roman" pitchFamily="18" charset="0"/>
              </a:rPr>
              <a:t>(Lucas 8:11)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(La </a:t>
            </a:r>
            <a:r>
              <a:rPr lang="en-US" sz="2200" b="1" dirty="0" err="1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Semilla</a:t>
            </a:r>
            <a:r>
              <a:rPr lang="en-US" sz="22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reproduce </a:t>
            </a:r>
            <a:r>
              <a:rPr lang="en-US" sz="2200" b="1" dirty="0" err="1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según</a:t>
            </a:r>
            <a:r>
              <a:rPr lang="en-US" sz="22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200" b="1" dirty="0" err="1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su</a:t>
            </a:r>
            <a:r>
              <a:rPr lang="en-US" sz="22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200" b="1" dirty="0" err="1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tipo</a:t>
            </a:r>
            <a:r>
              <a:rPr lang="en-US" sz="22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 </a:t>
            </a:r>
            <a:r>
              <a:rPr lang="en-US" sz="2200" b="1" dirty="0" err="1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Génesis</a:t>
            </a:r>
            <a:r>
              <a:rPr lang="en-US" sz="22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1:11-12)</a:t>
            </a: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250825" y="5516563"/>
            <a:ext cx="86868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000" i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¡El </a:t>
            </a:r>
            <a:r>
              <a:rPr lang="en-US" sz="3000" i="1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Denominacionalismo</a:t>
            </a:r>
            <a:r>
              <a:rPr lang="en-US" sz="3000" i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3000" i="1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necesita</a:t>
            </a:r>
            <a:r>
              <a:rPr lang="en-US" sz="3000" i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3000" i="1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diferentes</a:t>
            </a:r>
            <a:r>
              <a:rPr lang="en-US" sz="3000" i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3000" i="1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semillas</a:t>
            </a:r>
            <a:r>
              <a:rPr lang="en-US" sz="3000" i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!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179388" y="3500438"/>
            <a:ext cx="520223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Tx/>
              <a:buChar char="•"/>
            </a:pP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Biblia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+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Disciplina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Metodista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79388" y="4149725"/>
            <a:ext cx="4575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Tx/>
              <a:buChar char="•"/>
            </a:pP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Biblia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+ Manual Bautista </a:t>
            </a: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179388" y="4797425"/>
            <a:ext cx="4708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Biblia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+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Libro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de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Mormón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23" name="Picture 25" descr="SY01655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1989138"/>
            <a:ext cx="15113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179388" y="2852738"/>
            <a:ext cx="42656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Tx/>
              <a:buChar char="•"/>
            </a:pP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Biblia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+ Credo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Católico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  <p:grpSp>
        <p:nvGrpSpPr>
          <p:cNvPr id="25" name="Group 12"/>
          <p:cNvGrpSpPr>
            <a:grpSpLocks/>
          </p:cNvGrpSpPr>
          <p:nvPr/>
        </p:nvGrpSpPr>
        <p:grpSpPr bwMode="auto">
          <a:xfrm>
            <a:off x="4572000" y="2781300"/>
            <a:ext cx="4373563" cy="584200"/>
            <a:chOff x="3696" y="1952"/>
            <a:chExt cx="1790" cy="368"/>
          </a:xfrm>
        </p:grpSpPr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4698" y="1952"/>
              <a:ext cx="78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200" dirty="0" err="1">
                  <a:solidFill>
                    <a:prstClr val="black"/>
                  </a:solidFill>
                  <a:latin typeface="Times New Roman" pitchFamily="18" charset="0"/>
                  <a:cs typeface="Arial" pitchFamily="34" charset="0"/>
                </a:rPr>
                <a:t>Católicos</a:t>
              </a:r>
              <a:endParaRPr lang="en-US" sz="32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>
              <a:off x="3696" y="2144"/>
              <a:ext cx="84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s-CL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8" name="27 Conector recto"/>
          <p:cNvCxnSpPr/>
          <p:nvPr/>
        </p:nvCxnSpPr>
        <p:spPr>
          <a:xfrm>
            <a:off x="179388" y="5445125"/>
            <a:ext cx="871378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WordArt 27"/>
          <p:cNvSpPr>
            <a:spLocks noChangeArrowheads="1" noChangeShapeType="1" noTextEdit="1"/>
          </p:cNvSpPr>
          <p:nvPr/>
        </p:nvSpPr>
        <p:spPr bwMode="auto">
          <a:xfrm>
            <a:off x="1828800" y="6309320"/>
            <a:ext cx="7010400" cy="4042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3600" b="1" kern="10" dirty="0">
                <a:ln w="10541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Black Chancery"/>
              </a:rPr>
              <a:t>¡Los Hombres han alterado la semilla!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0" y="6165850"/>
            <a:ext cx="1752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2200" b="1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Respuesta: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build="p" autoUpdateAnimBg="0"/>
      <p:bldP spid="18" grpId="0"/>
      <p:bldP spid="19" grpId="0" autoUpdateAnimBg="0"/>
      <p:bldP spid="20" grpId="0" autoUpdateAnimBg="0"/>
      <p:bldP spid="21" grpId="0" autoUpdateAnimBg="0"/>
      <p:bldP spid="22" grpId="0" autoUpdateAnimBg="0"/>
      <p:bldP spid="24" grpId="0" autoUpdateAnimBg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990600"/>
          </a:xfrm>
        </p:spPr>
        <p:txBody>
          <a:bodyPr/>
          <a:lstStyle/>
          <a:p>
            <a:pPr eaLnBrk="1" hangingPunct="1"/>
            <a:r>
              <a:rPr lang="en-US" sz="4000" b="1" dirty="0" err="1" smtClean="0">
                <a:solidFill>
                  <a:srgbClr val="585454"/>
                </a:solidFill>
                <a:latin typeface="Corbel" pitchFamily="34" charset="0"/>
              </a:rPr>
              <a:t>Conclusión</a:t>
            </a:r>
            <a:endParaRPr lang="en-US" sz="4000" dirty="0" smtClean="0">
              <a:solidFill>
                <a:srgbClr val="585454"/>
              </a:solidFill>
              <a:latin typeface="Corbe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86800" cy="5334000"/>
          </a:xfrm>
        </p:spPr>
        <p:txBody>
          <a:bodyPr/>
          <a:lstStyle/>
          <a:p>
            <a:pPr eaLnBrk="1" hangingPunct="1"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¡</a:t>
            </a:r>
            <a:r>
              <a:rPr lang="en-US" sz="2250" dirty="0" err="1" smtClean="0">
                <a:latin typeface="Lucida Sans Unicode" pitchFamily="34" charset="0"/>
                <a:cs typeface="Lucida Sans Unicode" pitchFamily="34" charset="0"/>
              </a:rPr>
              <a:t>Ud</a:t>
            </a: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. </a:t>
            </a:r>
            <a:r>
              <a:rPr lang="en-US" sz="2250" dirty="0" err="1" smtClean="0">
                <a:latin typeface="Lucida Sans Unicode" pitchFamily="34" charset="0"/>
                <a:cs typeface="Lucida Sans Unicode" pitchFamily="34" charset="0"/>
              </a:rPr>
              <a:t>también</a:t>
            </a: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250" dirty="0" err="1" smtClean="0">
                <a:latin typeface="Lucida Sans Unicode" pitchFamily="34" charset="0"/>
                <a:cs typeface="Lucida Sans Unicode" pitchFamily="34" charset="0"/>
              </a:rPr>
              <a:t>puede</a:t>
            </a: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250" dirty="0" err="1" smtClean="0">
                <a:latin typeface="Lucida Sans Unicode" pitchFamily="34" charset="0"/>
                <a:cs typeface="Lucida Sans Unicode" pitchFamily="34" charset="0"/>
              </a:rPr>
              <a:t>hoy</a:t>
            </a: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 ser un </a:t>
            </a:r>
            <a:r>
              <a:rPr lang="en-US" sz="2250" b="1" i="1" dirty="0" err="1" smtClean="0">
                <a:latin typeface="Lucida Sans Unicode" pitchFamily="34" charset="0"/>
                <a:cs typeface="Lucida Sans Unicode" pitchFamily="34" charset="0"/>
              </a:rPr>
              <a:t>cristiano</a:t>
            </a: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  </a:t>
            </a:r>
            <a:r>
              <a:rPr lang="en-US" sz="2250" dirty="0" err="1" smtClean="0">
                <a:latin typeface="Lucida Sans Unicode" pitchFamily="34" charset="0"/>
                <a:cs typeface="Lucida Sans Unicode" pitchFamily="34" charset="0"/>
              </a:rPr>
              <a:t>simplemente</a:t>
            </a: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, y </a:t>
            </a:r>
            <a:r>
              <a:rPr lang="en-US" sz="2250" dirty="0" err="1" smtClean="0">
                <a:latin typeface="Lucida Sans Unicode" pitchFamily="34" charset="0"/>
                <a:cs typeface="Lucida Sans Unicode" pitchFamily="34" charset="0"/>
              </a:rPr>
              <a:t>formar</a:t>
            </a: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 parte de la (</a:t>
            </a:r>
            <a:r>
              <a:rPr lang="en-US" sz="2250" dirty="0" err="1" smtClean="0">
                <a:latin typeface="Lucida Sans Unicode" pitchFamily="34" charset="0"/>
                <a:cs typeface="Lucida Sans Unicode" pitchFamily="34" charset="0"/>
              </a:rPr>
              <a:t>verdadera</a:t>
            </a: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) </a:t>
            </a:r>
            <a:r>
              <a:rPr lang="en-US" sz="225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 del </a:t>
            </a:r>
            <a:r>
              <a:rPr lang="en-US" sz="225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2250" dirty="0" smtClean="0">
                <a:latin typeface="Lucida Sans Unicode" pitchFamily="34" charset="0"/>
                <a:cs typeface="Lucida Sans Unicode" pitchFamily="34" charset="0"/>
              </a:rPr>
              <a:t>! - </a:t>
            </a:r>
            <a:r>
              <a:rPr lang="en-US" sz="2250" b="1" dirty="0" smtClean="0">
                <a:latin typeface="Lucida Sans Unicode" pitchFamily="34" charset="0"/>
                <a:cs typeface="Lucida Sans Unicode" pitchFamily="34" charset="0"/>
              </a:rPr>
              <a:t>¿</a:t>
            </a:r>
            <a:r>
              <a:rPr lang="en-US" sz="2250" b="1" dirty="0" err="1" smtClean="0">
                <a:latin typeface="Lucida Sans Unicode" pitchFamily="34" charset="0"/>
                <a:cs typeface="Lucida Sans Unicode" pitchFamily="34" charset="0"/>
              </a:rPr>
              <a:t>Cómo</a:t>
            </a:r>
            <a:r>
              <a:rPr lang="en-US" sz="2250" b="1" dirty="0" smtClean="0">
                <a:latin typeface="Lucida Sans Unicode" pitchFamily="34" charset="0"/>
                <a:cs typeface="Lucida Sans Unicode" pitchFamily="34" charset="0"/>
              </a:rPr>
              <a:t>?</a:t>
            </a:r>
          </a:p>
          <a:p>
            <a:pPr lvl="1" eaLnBrk="1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Obedezca al plan de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Salvación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Jesús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 (del N. </a:t>
            </a:r>
            <a:r>
              <a:rPr lang="en-US" sz="2000" dirty="0" err="1" smtClean="0">
                <a:latin typeface="Lucida Sans Unicode" pitchFamily="34" charset="0"/>
                <a:cs typeface="Lucida Sans Unicode" pitchFamily="34" charset="0"/>
              </a:rPr>
              <a:t>Testamento</a:t>
            </a:r>
            <a:r>
              <a:rPr lang="en-US" sz="2000" dirty="0" smtClean="0">
                <a:latin typeface="Lucida Sans Unicode" pitchFamily="34" charset="0"/>
                <a:cs typeface="Lucida Sans Unicode" pitchFamily="34" charset="0"/>
              </a:rPr>
              <a:t>).</a:t>
            </a:r>
          </a:p>
          <a:p>
            <a:pPr marL="1077913" lvl="2" indent="-163513" eaLnBrk="1" hangingPunct="1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Marcos 16:16; </a:t>
            </a: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 2:38; Romanos10:9-10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. Al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llegar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a ser salvo, el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lo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añadirá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a Su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700" b="1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700" b="1" dirty="0" smtClean="0">
                <a:latin typeface="Lucida Sans Unicode" pitchFamily="34" charset="0"/>
                <a:cs typeface="Lucida Sans Unicode" pitchFamily="34" charset="0"/>
              </a:rPr>
              <a:t> 2:47; 1 Cor. 12:13)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en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sentido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universal, que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el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grupo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de los que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han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sido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salvados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o “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llamados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aparte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”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el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Señor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el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evangelio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 (1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Ped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. 2:9; 2 </a:t>
            </a:r>
            <a:r>
              <a:rPr lang="en-US" sz="1700" dirty="0" err="1" smtClean="0">
                <a:latin typeface="Lucida Sans Unicode" pitchFamily="34" charset="0"/>
                <a:cs typeface="Lucida Sans Unicode" pitchFamily="34" charset="0"/>
              </a:rPr>
              <a:t>Tes</a:t>
            </a:r>
            <a:r>
              <a:rPr lang="en-US" sz="1700" dirty="0" smtClean="0">
                <a:latin typeface="Lucida Sans Unicode" pitchFamily="34" charset="0"/>
                <a:cs typeface="Lucida Sans Unicode" pitchFamily="34" charset="0"/>
              </a:rPr>
              <a:t>. 2:14).</a:t>
            </a:r>
          </a:p>
          <a:p>
            <a:pPr lvl="1" eaLnBrk="1" hangingPunct="1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Después de ser salvo, </a:t>
            </a:r>
            <a:r>
              <a:rPr lang="en-US" sz="1800" i="1" dirty="0" smtClean="0">
                <a:latin typeface="Lucida Sans Unicode" pitchFamily="34" charset="0"/>
                <a:cs typeface="Lucida Sans Unicode" pitchFamily="34" charset="0"/>
              </a:rPr>
              <a:t>“</a:t>
            </a:r>
            <a:r>
              <a:rPr lang="en-US" sz="1800" i="1" dirty="0" err="1" smtClean="0">
                <a:latin typeface="Lucida Sans Unicode" pitchFamily="34" charset="0"/>
                <a:cs typeface="Lucida Sans Unicode" pitchFamily="34" charset="0"/>
              </a:rPr>
              <a:t>júntese</a:t>
            </a:r>
            <a:r>
              <a:rPr lang="en-US" sz="1800" i="1" dirty="0" smtClean="0">
                <a:latin typeface="Lucida Sans Unicode" pitchFamily="34" charset="0"/>
                <a:cs typeface="Lucida Sans Unicode" pitchFamily="34" charset="0"/>
              </a:rPr>
              <a:t>”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usted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mismo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a un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grupo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cristianos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su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área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800" b="1" dirty="0" err="1" smtClean="0">
                <a:latin typeface="Lucida Sans Unicode" pitchFamily="34" charset="0"/>
                <a:cs typeface="Lucida Sans Unicode" pitchFamily="34" charset="0"/>
              </a:rPr>
              <a:t>Hechos</a:t>
            </a:r>
            <a:r>
              <a:rPr lang="en-US" sz="1800" b="1" dirty="0" smtClean="0">
                <a:latin typeface="Lucida Sans Unicode" pitchFamily="34" charset="0"/>
                <a:cs typeface="Lucida Sans Unicode" pitchFamily="34" charset="0"/>
              </a:rPr>
              <a:t> 9:26-28)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local de Cristo, que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siga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el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diseño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modelo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patrón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) de Cristo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para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Su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local, en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todos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los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aspectos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: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nombre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adoración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doctrina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enseñanza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),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organización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trabajo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términos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membresía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, etc. </a:t>
            </a:r>
          </a:p>
          <a:p>
            <a:pPr lvl="1" eaLnBrk="1" hangingPunct="1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2200" dirty="0" smtClean="0">
                <a:latin typeface="Lucida Sans Unicode" pitchFamily="34" charset="0"/>
                <a:cs typeface="Lucida Sans Unicode" pitchFamily="34" charset="0"/>
              </a:rPr>
              <a:t>¿</a:t>
            </a:r>
            <a:r>
              <a:rPr lang="en-US" sz="2200" dirty="0" err="1" smtClean="0">
                <a:latin typeface="Lucida Sans Unicode" pitchFamily="34" charset="0"/>
                <a:cs typeface="Lucida Sans Unicode" pitchFamily="34" charset="0"/>
              </a:rPr>
              <a:t>Qué</a:t>
            </a:r>
            <a:r>
              <a:rPr lang="en-US" sz="2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200" dirty="0" err="1" smtClean="0">
                <a:latin typeface="Lucida Sans Unicode" pitchFamily="34" charset="0"/>
                <a:cs typeface="Lucida Sans Unicode" pitchFamily="34" charset="0"/>
              </a:rPr>
              <a:t>si</a:t>
            </a:r>
            <a:r>
              <a:rPr lang="en-US" sz="2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200" dirty="0" err="1" smtClean="0">
                <a:latin typeface="Lucida Sans Unicode" pitchFamily="34" charset="0"/>
                <a:cs typeface="Lucida Sans Unicode" pitchFamily="34" charset="0"/>
              </a:rPr>
              <a:t>Ud</a:t>
            </a:r>
            <a:r>
              <a:rPr lang="en-US" sz="2200" dirty="0" smtClean="0">
                <a:latin typeface="Lucida Sans Unicode" pitchFamily="34" charset="0"/>
                <a:cs typeface="Lucida Sans Unicode" pitchFamily="34" charset="0"/>
              </a:rPr>
              <a:t>. no </a:t>
            </a:r>
            <a:r>
              <a:rPr lang="en-US" sz="2200" dirty="0" err="1" smtClean="0">
                <a:latin typeface="Lucida Sans Unicode" pitchFamily="34" charset="0"/>
                <a:cs typeface="Lucida Sans Unicode" pitchFamily="34" charset="0"/>
              </a:rPr>
              <a:t>conoce</a:t>
            </a:r>
            <a:r>
              <a:rPr lang="en-US" sz="2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200" dirty="0" err="1" smtClean="0">
                <a:latin typeface="Lucida Sans Unicode" pitchFamily="34" charset="0"/>
                <a:cs typeface="Lucida Sans Unicode" pitchFamily="34" charset="0"/>
              </a:rPr>
              <a:t>ninguna</a:t>
            </a:r>
            <a:r>
              <a:rPr lang="en-US" sz="2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2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2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200" dirty="0" err="1" smtClean="0">
                <a:latin typeface="Lucida Sans Unicode" pitchFamily="34" charset="0"/>
                <a:cs typeface="Lucida Sans Unicode" pitchFamily="34" charset="0"/>
              </a:rPr>
              <a:t>fiel</a:t>
            </a:r>
            <a:r>
              <a:rPr lang="en-US" sz="2200" dirty="0" smtClean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n-US" sz="2200" dirty="0" err="1" smtClean="0">
                <a:latin typeface="Lucida Sans Unicode" pitchFamily="34" charset="0"/>
                <a:cs typeface="Lucida Sans Unicode" pitchFamily="34" charset="0"/>
              </a:rPr>
              <a:t>su</a:t>
            </a:r>
            <a:r>
              <a:rPr lang="en-US" sz="22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200" dirty="0" err="1" smtClean="0">
                <a:latin typeface="Lucida Sans Unicode" pitchFamily="34" charset="0"/>
                <a:cs typeface="Lucida Sans Unicode" pitchFamily="34" charset="0"/>
              </a:rPr>
              <a:t>área</a:t>
            </a:r>
            <a:r>
              <a:rPr lang="en-US" sz="2200" dirty="0" smtClean="0">
                <a:latin typeface="Lucida Sans Unicode" pitchFamily="34" charset="0"/>
                <a:cs typeface="Lucida Sans Unicode" pitchFamily="34" charset="0"/>
              </a:rPr>
              <a:t>?       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que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esté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respetando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1800" dirty="0" err="1" smtClean="0">
                <a:latin typeface="Lucida Sans Unicode" pitchFamily="34" charset="0"/>
                <a:cs typeface="Lucida Sans Unicode" pitchFamily="34" charset="0"/>
              </a:rPr>
              <a:t>doctrina</a:t>
            </a:r>
            <a:r>
              <a:rPr lang="en-US" sz="1800" dirty="0" smtClean="0">
                <a:latin typeface="Lucida Sans Unicode" pitchFamily="34" charset="0"/>
                <a:cs typeface="Lucida Sans Unicode" pitchFamily="34" charset="0"/>
              </a:rPr>
              <a:t> de Cristo)</a:t>
            </a:r>
          </a:p>
          <a:p>
            <a:pPr marL="1077913" lvl="2" indent="-163513" eaLnBrk="1" hangingPunct="1">
              <a:spcBef>
                <a:spcPts val="400"/>
              </a:spcBef>
              <a:buFont typeface="Wingdings" pitchFamily="2" charset="2"/>
              <a:buChar char="§"/>
            </a:pP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Hable con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otras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personas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sinceras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, que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quieren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respestar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doctrina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de Cristo.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Confirmen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que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obedezcan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el plan de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salvación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bíblico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, y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comiencen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a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reunirse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y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trabajar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como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latin typeface="Lucida Sans Unicode" pitchFamily="34" charset="0"/>
                <a:cs typeface="Lucida Sans Unicode" pitchFamily="34" charset="0"/>
              </a:rPr>
              <a:t>iglesia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local de Cristo 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(Mateo18:20) </a:t>
            </a:r>
            <a:r>
              <a:rPr lang="en-US" sz="1600" dirty="0" smtClean="0">
                <a:latin typeface="Lucida Sans Unicode" pitchFamily="34" charset="0"/>
                <a:cs typeface="Lucida Sans Unicode" pitchFamily="34" charset="0"/>
              </a:rPr>
              <a:t>         (Hch. 2:42; Col. 3:16; 1 Cor. 11:17-34; 16:1-2; 1 Tim. 3:15; Ef. 4:1-16)</a:t>
            </a:r>
          </a:p>
          <a:p>
            <a:pPr lvl="2" eaLnBrk="1" hangingPunct="1">
              <a:spcBef>
                <a:spcPts val="600"/>
              </a:spcBef>
              <a:buFont typeface="Wingdings" pitchFamily="2" charset="2"/>
              <a:buChar char="§"/>
            </a:pPr>
            <a:endParaRPr lang="en-US" sz="19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2" eaLnBrk="1" hangingPunct="1">
              <a:spcBef>
                <a:spcPts val="600"/>
              </a:spcBef>
              <a:buNone/>
            </a:pPr>
            <a:endParaRPr lang="en-US" dirty="0" smtClean="0">
              <a:latin typeface="Lucida Sans Unicode" pitchFamily="34" charset="0"/>
              <a:cs typeface="Lucida Sans Unicode" pitchFamily="34" charset="0"/>
            </a:endParaRPr>
          </a:p>
          <a:p>
            <a:pPr lvl="2" eaLnBrk="1" hangingPunct="1">
              <a:spcBef>
                <a:spcPts val="600"/>
              </a:spcBef>
              <a:buFont typeface="Wingdings" pitchFamily="2" charset="2"/>
              <a:buChar char="§"/>
            </a:pPr>
            <a:endParaRPr lang="en-US" sz="1300" dirty="0" smtClean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200" dirty="0" smtClean="0">
              <a:latin typeface="Lucida Sans Unicode" pitchFamily="34" charset="0"/>
              <a:cs typeface="Lucida Sans Unicode" pitchFamily="34" charset="0"/>
            </a:endParaRPr>
          </a:p>
          <a:p>
            <a:pPr lvl="1" eaLnBrk="1" hangingPunct="1">
              <a:spcBef>
                <a:spcPts val="600"/>
              </a:spcBef>
              <a:buClr>
                <a:schemeClr val="accent1"/>
              </a:buClr>
              <a:buNone/>
            </a:pPr>
            <a:endParaRPr lang="en-US" sz="2400" dirty="0" smtClean="0"/>
          </a:p>
          <a:p>
            <a:pPr lvl="1" eaLnBrk="1" hangingPunct="1">
              <a:spcBef>
                <a:spcPts val="16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sz="2300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70 Rectángulo redondeado"/>
          <p:cNvSpPr/>
          <p:nvPr/>
        </p:nvSpPr>
        <p:spPr>
          <a:xfrm>
            <a:off x="6781800" y="3200400"/>
            <a:ext cx="22098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8 CuadroTexto"/>
          <p:cNvSpPr txBox="1">
            <a:spLocks noChangeArrowheads="1"/>
          </p:cNvSpPr>
          <p:nvPr/>
        </p:nvSpPr>
        <p:spPr bwMode="auto">
          <a:xfrm>
            <a:off x="0" y="2636838"/>
            <a:ext cx="18002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6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1) Juan 17:21-22</a:t>
            </a:r>
          </a:p>
        </p:txBody>
      </p:sp>
      <p:sp>
        <p:nvSpPr>
          <p:cNvPr id="10" name="9 CuadroTexto"/>
          <p:cNvSpPr txBox="1">
            <a:spLocks noChangeArrowheads="1"/>
          </p:cNvSpPr>
          <p:nvPr/>
        </p:nvSpPr>
        <p:spPr bwMode="auto">
          <a:xfrm>
            <a:off x="0" y="3213100"/>
            <a:ext cx="18002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6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2) Mateo 16:18</a:t>
            </a:r>
          </a:p>
        </p:txBody>
      </p:sp>
      <p:sp>
        <p:nvSpPr>
          <p:cNvPr id="11" name="10 CuadroTexto"/>
          <p:cNvSpPr txBox="1">
            <a:spLocks noChangeArrowheads="1"/>
          </p:cNvSpPr>
          <p:nvPr/>
        </p:nvSpPr>
        <p:spPr bwMode="auto">
          <a:xfrm>
            <a:off x="0" y="3789363"/>
            <a:ext cx="18002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6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3) 1 Cor. 1:10-15</a:t>
            </a:r>
          </a:p>
        </p:txBody>
      </p: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179388" y="4076700"/>
            <a:ext cx="165576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300" b="1" i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“no divisiones”</a:t>
            </a:r>
          </a:p>
        </p:txBody>
      </p:sp>
      <p:sp>
        <p:nvSpPr>
          <p:cNvPr id="12" name="11 CuadroTexto"/>
          <p:cNvSpPr txBox="1">
            <a:spLocks noChangeArrowheads="1"/>
          </p:cNvSpPr>
          <p:nvPr/>
        </p:nvSpPr>
        <p:spPr bwMode="auto">
          <a:xfrm>
            <a:off x="179388" y="2924175"/>
            <a:ext cx="20891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300" b="1" i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“que todos sean uno”</a:t>
            </a:r>
          </a:p>
        </p:txBody>
      </p:sp>
      <p:sp>
        <p:nvSpPr>
          <p:cNvPr id="13" name="12 CuadroTexto"/>
          <p:cNvSpPr txBox="1">
            <a:spLocks noChangeArrowheads="1"/>
          </p:cNvSpPr>
          <p:nvPr/>
        </p:nvSpPr>
        <p:spPr bwMode="auto">
          <a:xfrm>
            <a:off x="179388" y="3500438"/>
            <a:ext cx="1512887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300" b="1" i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“Mi iglesia”</a:t>
            </a:r>
          </a:p>
        </p:txBody>
      </p:sp>
      <p:sp>
        <p:nvSpPr>
          <p:cNvPr id="2056" name="13 CuadroTexto"/>
          <p:cNvSpPr txBox="1">
            <a:spLocks noChangeArrowheads="1"/>
          </p:cNvSpPr>
          <p:nvPr/>
        </p:nvSpPr>
        <p:spPr bwMode="auto">
          <a:xfrm>
            <a:off x="152400" y="4648200"/>
            <a:ext cx="1981200" cy="175432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16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PROFECIAS  sobre   una APOSTASIA:</a:t>
            </a:r>
          </a:p>
          <a:p>
            <a:endParaRPr lang="es-CL" sz="800" b="1" dirty="0" smtClean="0">
              <a:solidFill>
                <a:prstClr val="black"/>
              </a:solidFill>
              <a:latin typeface="Calibri" pitchFamily="34" charset="0"/>
              <a:cs typeface="Arial" pitchFamily="34" charset="0"/>
            </a:endParaRPr>
          </a:p>
          <a:p>
            <a:r>
              <a:rPr lang="es-CL" sz="17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1.  Hechos 20:28-32</a:t>
            </a:r>
          </a:p>
          <a:p>
            <a:r>
              <a:rPr lang="es-CL" sz="17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2.  2 Timoteo 4:2-4</a:t>
            </a:r>
          </a:p>
          <a:p>
            <a:r>
              <a:rPr lang="es-CL" sz="17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3.  2  </a:t>
            </a:r>
            <a:r>
              <a:rPr lang="es-CL" sz="1700" b="1" dirty="0" err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Tes.</a:t>
            </a:r>
            <a:r>
              <a:rPr lang="es-CL" sz="17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2:1-4</a:t>
            </a:r>
          </a:p>
          <a:p>
            <a:r>
              <a:rPr lang="es-CL" sz="17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4.  1 Timoteo 4:1-3</a:t>
            </a:r>
          </a:p>
        </p:txBody>
      </p:sp>
      <p:cxnSp>
        <p:nvCxnSpPr>
          <p:cNvPr id="17" name="16 Conector recto"/>
          <p:cNvCxnSpPr/>
          <p:nvPr/>
        </p:nvCxnSpPr>
        <p:spPr>
          <a:xfrm>
            <a:off x="228600" y="1676400"/>
            <a:ext cx="295275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684213" y="1125538"/>
            <a:ext cx="0" cy="5032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539750" y="1268413"/>
            <a:ext cx="2873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>
            <a:off x="1116013" y="1557338"/>
            <a:ext cx="0" cy="179387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1" name="35 CuadroTexto"/>
          <p:cNvSpPr txBox="1">
            <a:spLocks noChangeArrowheads="1"/>
          </p:cNvSpPr>
          <p:nvPr/>
        </p:nvSpPr>
        <p:spPr bwMode="auto">
          <a:xfrm>
            <a:off x="827088" y="1268413"/>
            <a:ext cx="865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6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33 d. C</a:t>
            </a:r>
          </a:p>
        </p:txBody>
      </p:sp>
      <p:sp>
        <p:nvSpPr>
          <p:cNvPr id="2062" name="36 CuadroTexto"/>
          <p:cNvSpPr txBox="1">
            <a:spLocks noChangeArrowheads="1"/>
          </p:cNvSpPr>
          <p:nvPr/>
        </p:nvSpPr>
        <p:spPr bwMode="auto">
          <a:xfrm>
            <a:off x="539750" y="1700213"/>
            <a:ext cx="13684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sz="16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La Iglesia Establecida</a:t>
            </a:r>
          </a:p>
        </p:txBody>
      </p:sp>
      <p:cxnSp>
        <p:nvCxnSpPr>
          <p:cNvPr id="24" name="23 Conector recto"/>
          <p:cNvCxnSpPr/>
          <p:nvPr/>
        </p:nvCxnSpPr>
        <p:spPr>
          <a:xfrm>
            <a:off x="2411413" y="1557338"/>
            <a:ext cx="0" cy="179387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4" name="27 CuadroTexto"/>
          <p:cNvSpPr txBox="1">
            <a:spLocks noChangeArrowheads="1"/>
          </p:cNvSpPr>
          <p:nvPr/>
        </p:nvSpPr>
        <p:spPr bwMode="auto">
          <a:xfrm>
            <a:off x="1835150" y="1700213"/>
            <a:ext cx="12969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sz="16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Credo Niceno</a:t>
            </a:r>
          </a:p>
        </p:txBody>
      </p:sp>
      <p:sp>
        <p:nvSpPr>
          <p:cNvPr id="2065" name="28 CuadroTexto"/>
          <p:cNvSpPr txBox="1">
            <a:spLocks noChangeArrowheads="1"/>
          </p:cNvSpPr>
          <p:nvPr/>
        </p:nvSpPr>
        <p:spPr bwMode="auto">
          <a:xfrm>
            <a:off x="1981200" y="1295400"/>
            <a:ext cx="863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6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325 </a:t>
            </a:r>
          </a:p>
        </p:txBody>
      </p:sp>
      <p:sp>
        <p:nvSpPr>
          <p:cNvPr id="2066" name="29 CuadroTexto"/>
          <p:cNvSpPr txBox="1">
            <a:spLocks noChangeArrowheads="1"/>
          </p:cNvSpPr>
          <p:nvPr/>
        </p:nvSpPr>
        <p:spPr bwMode="auto">
          <a:xfrm>
            <a:off x="2971800" y="1066800"/>
            <a:ext cx="2308448" cy="158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CL" sz="16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                                            606 – Bonifacio III</a:t>
            </a:r>
          </a:p>
          <a:p>
            <a:endParaRPr lang="es-CL" sz="800" b="1" dirty="0" smtClean="0">
              <a:solidFill>
                <a:prstClr val="black"/>
              </a:solidFill>
              <a:latin typeface="Calibri" pitchFamily="34" charset="0"/>
              <a:cs typeface="Arial" pitchFamily="34" charset="0"/>
            </a:endParaRPr>
          </a:p>
          <a:p>
            <a:r>
              <a:rPr lang="es-CL" sz="15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         </a:t>
            </a:r>
            <a:r>
              <a:rPr lang="es-CL" sz="1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Primer Papa</a:t>
            </a:r>
          </a:p>
          <a:p>
            <a:r>
              <a:rPr lang="es-CL" sz="1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            </a:t>
            </a:r>
            <a:r>
              <a:rPr lang="es-CL" sz="13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Mat. 23:9; 8:14</a:t>
            </a:r>
          </a:p>
          <a:p>
            <a:r>
              <a:rPr lang="es-CL" sz="13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               1 </a:t>
            </a:r>
            <a:r>
              <a:rPr lang="es-CL" sz="1300" b="1" dirty="0" err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Tim.</a:t>
            </a:r>
            <a:r>
              <a:rPr lang="es-CL" sz="13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3:2</a:t>
            </a:r>
          </a:p>
          <a:p>
            <a:r>
              <a:rPr lang="es-CL" sz="13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                 1 Pedro 5:1</a:t>
            </a:r>
          </a:p>
        </p:txBody>
      </p:sp>
      <p:cxnSp>
        <p:nvCxnSpPr>
          <p:cNvPr id="22" name="21 Conector recto"/>
          <p:cNvCxnSpPr/>
          <p:nvPr/>
        </p:nvCxnSpPr>
        <p:spPr>
          <a:xfrm>
            <a:off x="3203575" y="1628775"/>
            <a:ext cx="1063625" cy="30956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8" name="Text Box 19"/>
          <p:cNvSpPr txBox="1">
            <a:spLocks noChangeArrowheads="1"/>
          </p:cNvSpPr>
          <p:nvPr/>
        </p:nvSpPr>
        <p:spPr bwMode="auto">
          <a:xfrm>
            <a:off x="2051050" y="2636838"/>
            <a:ext cx="17494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7013" indent="-227013">
              <a:lnSpc>
                <a:spcPct val="85000"/>
              </a:lnSpc>
              <a:spcBef>
                <a:spcPct val="35000"/>
              </a:spcBef>
              <a:buFontTx/>
              <a:buAutoNum type="arabicPeriod"/>
            </a:pPr>
            <a:r>
              <a:rPr lang="en-US" sz="12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Pecado Original</a:t>
            </a:r>
          </a:p>
          <a:p>
            <a:pPr marL="227013" indent="-227013">
              <a:lnSpc>
                <a:spcPct val="85000"/>
              </a:lnSpc>
              <a:spcBef>
                <a:spcPct val="35000"/>
              </a:spcBef>
              <a:buFontTx/>
              <a:buAutoNum type="arabicPeriod"/>
            </a:pPr>
            <a:r>
              <a:rPr lang="en-US" sz="12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Bautismo de Infantes </a:t>
            </a:r>
          </a:p>
          <a:p>
            <a:pPr marL="227013" indent="-227013">
              <a:lnSpc>
                <a:spcPct val="85000"/>
              </a:lnSpc>
              <a:spcBef>
                <a:spcPct val="35000"/>
              </a:spcBef>
              <a:buFontTx/>
              <a:buAutoNum type="arabicPeriod"/>
            </a:pPr>
            <a:r>
              <a:rPr lang="en-US" sz="12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Rociamiento</a:t>
            </a:r>
          </a:p>
          <a:p>
            <a:pPr marL="227013" indent="-227013">
              <a:lnSpc>
                <a:spcPct val="85000"/>
              </a:lnSpc>
              <a:spcBef>
                <a:spcPct val="35000"/>
              </a:spcBef>
              <a:buFontTx/>
              <a:buAutoNum type="arabicPeriod"/>
            </a:pPr>
            <a:r>
              <a:rPr lang="en-US" sz="12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Los 10 Mandamientos son cambiados</a:t>
            </a:r>
          </a:p>
          <a:p>
            <a:pPr marL="227013" indent="-227013">
              <a:lnSpc>
                <a:spcPct val="85000"/>
              </a:lnSpc>
              <a:spcBef>
                <a:spcPct val="35000"/>
              </a:spcBef>
              <a:buFontTx/>
              <a:buAutoNum type="arabicPeriod"/>
            </a:pPr>
            <a:r>
              <a:rPr lang="en-US" sz="12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El Purgatorio</a:t>
            </a:r>
          </a:p>
          <a:p>
            <a:pPr marL="227013" indent="-227013">
              <a:lnSpc>
                <a:spcPct val="85000"/>
              </a:lnSpc>
              <a:spcBef>
                <a:spcPct val="35000"/>
              </a:spcBef>
              <a:buFontTx/>
              <a:buAutoNum type="arabicPeriod"/>
            </a:pPr>
            <a:r>
              <a:rPr lang="en-US" sz="12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Las Indulgencias</a:t>
            </a:r>
          </a:p>
        </p:txBody>
      </p:sp>
      <p:sp>
        <p:nvSpPr>
          <p:cNvPr id="2069" name="WordArt 24"/>
          <p:cNvSpPr>
            <a:spLocks noChangeArrowheads="1" noChangeShapeType="1" noTextEdit="1"/>
          </p:cNvSpPr>
          <p:nvPr/>
        </p:nvSpPr>
        <p:spPr bwMode="auto">
          <a:xfrm rot="4229885">
            <a:off x="2878138" y="3040062"/>
            <a:ext cx="2152650" cy="21907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47949"/>
              </a:avLst>
            </a:prstTxWarp>
          </a:bodyPr>
          <a:lstStyle/>
          <a:p>
            <a:pPr algn="ctr" fontAlgn="auto"/>
            <a:r>
              <a:rPr lang="es-CL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EDAD OSCURA</a:t>
            </a:r>
          </a:p>
        </p:txBody>
      </p:sp>
      <p:cxnSp>
        <p:nvCxnSpPr>
          <p:cNvPr id="31" name="30 Conector recto"/>
          <p:cNvCxnSpPr/>
          <p:nvPr/>
        </p:nvCxnSpPr>
        <p:spPr>
          <a:xfrm>
            <a:off x="4267200" y="4724400"/>
            <a:ext cx="462597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>
            <a:off x="4859338" y="4724400"/>
            <a:ext cx="0" cy="201771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2" name="37 CuadroTexto"/>
          <p:cNvSpPr txBox="1">
            <a:spLocks noChangeArrowheads="1"/>
          </p:cNvSpPr>
          <p:nvPr/>
        </p:nvSpPr>
        <p:spPr bwMode="auto">
          <a:xfrm>
            <a:off x="4419600" y="4191000"/>
            <a:ext cx="46085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6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MOVIMIENTO DE REFORMA PROTESTANTE</a:t>
            </a:r>
          </a:p>
        </p:txBody>
      </p:sp>
      <p:sp>
        <p:nvSpPr>
          <p:cNvPr id="2073" name="40 CuadroTexto"/>
          <p:cNvSpPr txBox="1">
            <a:spLocks noChangeArrowheads="1"/>
          </p:cNvSpPr>
          <p:nvPr/>
        </p:nvSpPr>
        <p:spPr bwMode="auto">
          <a:xfrm>
            <a:off x="3657600" y="4495800"/>
            <a:ext cx="685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CL" sz="1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1530 </a:t>
            </a:r>
          </a:p>
        </p:txBody>
      </p:sp>
      <p:sp>
        <p:nvSpPr>
          <p:cNvPr id="2074" name="43 CuadroTexto"/>
          <p:cNvSpPr txBox="1">
            <a:spLocks noChangeArrowheads="1"/>
          </p:cNvSpPr>
          <p:nvPr/>
        </p:nvSpPr>
        <p:spPr bwMode="auto">
          <a:xfrm>
            <a:off x="4427538" y="4419600"/>
            <a:ext cx="471646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CL" sz="15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Confesión de Fe de Augsburgo (Martin Lutero)</a:t>
            </a:r>
          </a:p>
        </p:txBody>
      </p:sp>
      <p:sp>
        <p:nvSpPr>
          <p:cNvPr id="2075" name="44 CuadroTexto"/>
          <p:cNvSpPr txBox="1">
            <a:spLocks noChangeArrowheads="1"/>
          </p:cNvSpPr>
          <p:nvPr/>
        </p:nvSpPr>
        <p:spPr bwMode="auto">
          <a:xfrm>
            <a:off x="4067175" y="4797425"/>
            <a:ext cx="865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1530 </a:t>
            </a:r>
          </a:p>
        </p:txBody>
      </p:sp>
      <p:sp>
        <p:nvSpPr>
          <p:cNvPr id="2076" name="45 CuadroTexto"/>
          <p:cNvSpPr txBox="1">
            <a:spLocks noChangeArrowheads="1"/>
          </p:cNvSpPr>
          <p:nvPr/>
        </p:nvSpPr>
        <p:spPr bwMode="auto">
          <a:xfrm>
            <a:off x="4067175" y="5084763"/>
            <a:ext cx="865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1534 </a:t>
            </a:r>
          </a:p>
        </p:txBody>
      </p:sp>
      <p:sp>
        <p:nvSpPr>
          <p:cNvPr id="47" name="46 CuadroTexto"/>
          <p:cNvSpPr txBox="1">
            <a:spLocks noChangeArrowheads="1"/>
          </p:cNvSpPr>
          <p:nvPr/>
        </p:nvSpPr>
        <p:spPr bwMode="auto">
          <a:xfrm>
            <a:off x="4859338" y="4797425"/>
            <a:ext cx="4284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IGLESIA LUTERANA </a:t>
            </a:r>
            <a:r>
              <a:rPr lang="es-CL" sz="13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(</a:t>
            </a:r>
            <a:r>
              <a:rPr lang="es-CL" sz="10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Seguidores </a:t>
            </a:r>
            <a:r>
              <a:rPr lang="es-CL" sz="13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Lutero – Alemania)</a:t>
            </a:r>
          </a:p>
        </p:txBody>
      </p:sp>
      <p:sp>
        <p:nvSpPr>
          <p:cNvPr id="48" name="47 CuadroTexto"/>
          <p:cNvSpPr txBox="1">
            <a:spLocks noChangeArrowheads="1"/>
          </p:cNvSpPr>
          <p:nvPr/>
        </p:nvSpPr>
        <p:spPr bwMode="auto">
          <a:xfrm>
            <a:off x="4859338" y="5084763"/>
            <a:ext cx="4284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IGLESIA EPISCOPAL </a:t>
            </a:r>
            <a:r>
              <a:rPr lang="es-CL" sz="13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(Enrique VIII – Inglaterra)</a:t>
            </a:r>
          </a:p>
        </p:txBody>
      </p:sp>
      <p:sp>
        <p:nvSpPr>
          <p:cNvPr id="2079" name="48 CuadroTexto"/>
          <p:cNvSpPr txBox="1">
            <a:spLocks noChangeArrowheads="1"/>
          </p:cNvSpPr>
          <p:nvPr/>
        </p:nvSpPr>
        <p:spPr bwMode="auto">
          <a:xfrm>
            <a:off x="4067175" y="5373688"/>
            <a:ext cx="865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1536 </a:t>
            </a:r>
          </a:p>
        </p:txBody>
      </p:sp>
      <p:sp>
        <p:nvSpPr>
          <p:cNvPr id="50" name="49 CuadroTexto"/>
          <p:cNvSpPr txBox="1">
            <a:spLocks noChangeArrowheads="1"/>
          </p:cNvSpPr>
          <p:nvPr/>
        </p:nvSpPr>
        <p:spPr bwMode="auto">
          <a:xfrm>
            <a:off x="4859338" y="5373688"/>
            <a:ext cx="4284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IGLESIA PRESBITERIANA </a:t>
            </a:r>
            <a:r>
              <a:rPr lang="es-CL" sz="13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(John Calvin – Suiza)</a:t>
            </a:r>
          </a:p>
        </p:txBody>
      </p:sp>
      <p:sp>
        <p:nvSpPr>
          <p:cNvPr id="2081" name="50 CuadroTexto"/>
          <p:cNvSpPr txBox="1">
            <a:spLocks noChangeArrowheads="1"/>
          </p:cNvSpPr>
          <p:nvPr/>
        </p:nvSpPr>
        <p:spPr bwMode="auto">
          <a:xfrm>
            <a:off x="4067175" y="5661025"/>
            <a:ext cx="865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1607</a:t>
            </a:r>
          </a:p>
        </p:txBody>
      </p:sp>
      <p:sp>
        <p:nvSpPr>
          <p:cNvPr id="52" name="51 CuadroTexto"/>
          <p:cNvSpPr txBox="1">
            <a:spLocks noChangeArrowheads="1"/>
          </p:cNvSpPr>
          <p:nvPr/>
        </p:nvSpPr>
        <p:spPr bwMode="auto">
          <a:xfrm>
            <a:off x="4859338" y="5661025"/>
            <a:ext cx="4537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IGLESIA  ANA-BAUTISTA </a:t>
            </a:r>
            <a:r>
              <a:rPr lang="es-CL" sz="13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(John Smythe – Holanda)</a:t>
            </a:r>
          </a:p>
        </p:txBody>
      </p:sp>
      <p:sp>
        <p:nvSpPr>
          <p:cNvPr id="2083" name="52 CuadroTexto"/>
          <p:cNvSpPr txBox="1">
            <a:spLocks noChangeArrowheads="1"/>
          </p:cNvSpPr>
          <p:nvPr/>
        </p:nvSpPr>
        <p:spPr bwMode="auto">
          <a:xfrm>
            <a:off x="4067175" y="5949950"/>
            <a:ext cx="865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1739</a:t>
            </a:r>
          </a:p>
        </p:txBody>
      </p:sp>
      <p:sp>
        <p:nvSpPr>
          <p:cNvPr id="54" name="53 CuadroTexto"/>
          <p:cNvSpPr txBox="1">
            <a:spLocks noChangeArrowheads="1"/>
          </p:cNvSpPr>
          <p:nvPr/>
        </p:nvSpPr>
        <p:spPr bwMode="auto">
          <a:xfrm>
            <a:off x="4859338" y="5949950"/>
            <a:ext cx="4537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IGLESIA  METODISTA </a:t>
            </a:r>
            <a:r>
              <a:rPr lang="es-CL" sz="13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(John Wesley – Inglaterra)</a:t>
            </a:r>
          </a:p>
        </p:txBody>
      </p:sp>
      <p:sp>
        <p:nvSpPr>
          <p:cNvPr id="2085" name="Text Box 31"/>
          <p:cNvSpPr txBox="1">
            <a:spLocks noChangeArrowheads="1"/>
          </p:cNvSpPr>
          <p:nvPr/>
        </p:nvSpPr>
        <p:spPr bwMode="auto">
          <a:xfrm>
            <a:off x="5940152" y="764704"/>
            <a:ext cx="29781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dirty="0" err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Movimiento</a:t>
            </a:r>
            <a:r>
              <a:rPr lang="en-US" sz="16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de </a:t>
            </a:r>
            <a:r>
              <a:rPr lang="en-US" sz="1600" b="1" dirty="0" err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Restauración</a:t>
            </a:r>
            <a:endParaRPr lang="en-US" sz="1600" b="1" dirty="0" smtClean="0">
              <a:solidFill>
                <a:prstClr val="black"/>
              </a:solidFill>
              <a:latin typeface="Calibri" pitchFamily="34" charset="0"/>
              <a:cs typeface="Arial" pitchFamily="34" charset="0"/>
            </a:endParaRPr>
          </a:p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(en </a:t>
            </a:r>
            <a:r>
              <a:rPr lang="en-US" sz="1600" b="1" dirty="0" err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Norteamerica</a:t>
            </a:r>
            <a:r>
              <a:rPr lang="en-US" sz="16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– S. XIX)</a:t>
            </a:r>
          </a:p>
        </p:txBody>
      </p:sp>
      <p:cxnSp>
        <p:nvCxnSpPr>
          <p:cNvPr id="57" name="56 Conector recto"/>
          <p:cNvCxnSpPr/>
          <p:nvPr/>
        </p:nvCxnSpPr>
        <p:spPr>
          <a:xfrm>
            <a:off x="6629400" y="1676400"/>
            <a:ext cx="2362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6629400" y="1676400"/>
            <a:ext cx="0" cy="1676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8" name="61 CuadroTexto"/>
          <p:cNvSpPr txBox="1">
            <a:spLocks noChangeArrowheads="1"/>
          </p:cNvSpPr>
          <p:nvPr/>
        </p:nvSpPr>
        <p:spPr bwMode="auto">
          <a:xfrm>
            <a:off x="6372200" y="1340768"/>
            <a:ext cx="23749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5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“De vuelta a la Biblia”</a:t>
            </a:r>
          </a:p>
        </p:txBody>
      </p:sp>
      <p:sp>
        <p:nvSpPr>
          <p:cNvPr id="2089" name="59 CuadroTexto"/>
          <p:cNvSpPr txBox="1">
            <a:spLocks noChangeArrowheads="1"/>
          </p:cNvSpPr>
          <p:nvPr/>
        </p:nvSpPr>
        <p:spPr bwMode="auto">
          <a:xfrm>
            <a:off x="685800" y="0"/>
            <a:ext cx="806291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2400" b="1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La Iglesia del Señor </a:t>
            </a:r>
            <a:r>
              <a:rPr lang="es-CL" sz="2200" b="1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(“un cuerpo”)</a:t>
            </a:r>
            <a:r>
              <a:rPr lang="es-CL" sz="2400" b="1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 Vs. El </a:t>
            </a:r>
            <a:r>
              <a:rPr lang="es-CL" sz="2400" b="1" dirty="0" err="1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Denominacionalismo</a:t>
            </a:r>
            <a:endParaRPr lang="es-CL" sz="2000" b="1" dirty="0" smtClean="0">
              <a:solidFill>
                <a:prstClr val="black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s-CL" sz="2000" b="1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(Efesios 1:22-23; 4:4)</a:t>
            </a:r>
          </a:p>
        </p:txBody>
      </p:sp>
      <p:sp>
        <p:nvSpPr>
          <p:cNvPr id="2090" name="60 CuadroTexto"/>
          <p:cNvSpPr txBox="1">
            <a:spLocks noChangeArrowheads="1"/>
          </p:cNvSpPr>
          <p:nvPr/>
        </p:nvSpPr>
        <p:spPr bwMode="auto">
          <a:xfrm>
            <a:off x="0" y="476250"/>
            <a:ext cx="2232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Intro: Mateo 15:9</a:t>
            </a:r>
          </a:p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     Mateo 7:13-24</a:t>
            </a:r>
          </a:p>
        </p:txBody>
      </p:sp>
      <p:cxnSp>
        <p:nvCxnSpPr>
          <p:cNvPr id="58" name="57 Conector recto"/>
          <p:cNvCxnSpPr/>
          <p:nvPr/>
        </p:nvCxnSpPr>
        <p:spPr>
          <a:xfrm>
            <a:off x="3886200" y="4038600"/>
            <a:ext cx="2159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59 Llamada rectangular redondeada"/>
          <p:cNvSpPr/>
          <p:nvPr/>
        </p:nvSpPr>
        <p:spPr>
          <a:xfrm>
            <a:off x="4495800" y="2590800"/>
            <a:ext cx="1828800" cy="1147763"/>
          </a:xfrm>
          <a:prstGeom prst="wedgeRoundRectCallout">
            <a:avLst>
              <a:gd name="adj1" fmla="val -68939"/>
              <a:gd name="adj2" fmla="val 72563"/>
              <a:gd name="adj3" fmla="val 16667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L">
              <a:solidFill>
                <a:prstClr val="white"/>
              </a:solidFill>
            </a:endParaRPr>
          </a:p>
        </p:txBody>
      </p:sp>
      <p:sp>
        <p:nvSpPr>
          <p:cNvPr id="2093" name="55 CuadroTexto"/>
          <p:cNvSpPr txBox="1">
            <a:spLocks noChangeArrowheads="1"/>
          </p:cNvSpPr>
          <p:nvPr/>
        </p:nvSpPr>
        <p:spPr bwMode="auto">
          <a:xfrm>
            <a:off x="4495800" y="2590800"/>
            <a:ext cx="18288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CL" sz="13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1054 d. C.   División                de la Iglesia Católica</a:t>
            </a:r>
          </a:p>
          <a:p>
            <a:r>
              <a:rPr lang="es-CL" sz="105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- Rivalidad entre Patriarcado    de Roma y Constantinopla</a:t>
            </a:r>
          </a:p>
          <a:p>
            <a:r>
              <a:rPr lang="es-CL" sz="105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- Surge la Iglesia Oriental , Griega u Ortodoxa </a:t>
            </a:r>
          </a:p>
        </p:txBody>
      </p:sp>
      <p:sp>
        <p:nvSpPr>
          <p:cNvPr id="64" name="63 Llamada rectangular"/>
          <p:cNvSpPr/>
          <p:nvPr/>
        </p:nvSpPr>
        <p:spPr>
          <a:xfrm>
            <a:off x="2286000" y="5562600"/>
            <a:ext cx="1716087" cy="792162"/>
          </a:xfrm>
          <a:prstGeom prst="wedgeRectCallout">
            <a:avLst>
              <a:gd name="adj1" fmla="val 68381"/>
              <a:gd name="adj2" fmla="val 18908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L">
              <a:solidFill>
                <a:prstClr val="white"/>
              </a:solidFill>
            </a:endParaRPr>
          </a:p>
        </p:txBody>
      </p:sp>
      <p:sp>
        <p:nvSpPr>
          <p:cNvPr id="2095" name="64 CuadroTexto"/>
          <p:cNvSpPr txBox="1">
            <a:spLocks noChangeArrowheads="1"/>
          </p:cNvSpPr>
          <p:nvPr/>
        </p:nvSpPr>
        <p:spPr bwMode="auto">
          <a:xfrm>
            <a:off x="2286000" y="5562600"/>
            <a:ext cx="1828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CL" sz="11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1846 – Iglesia De Dios</a:t>
            </a:r>
          </a:p>
          <a:p>
            <a:r>
              <a:rPr lang="es-CL" sz="11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1865 – </a:t>
            </a:r>
            <a:r>
              <a:rPr lang="es-CL" sz="1100" b="1" dirty="0" err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Ejer</a:t>
            </a:r>
            <a:r>
              <a:rPr lang="es-CL" sz="11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. de Salvación</a:t>
            </a:r>
          </a:p>
          <a:p>
            <a:r>
              <a:rPr lang="es-CL" sz="11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1899 – </a:t>
            </a:r>
            <a:r>
              <a:rPr lang="es-CL" sz="1100" b="1" dirty="0" err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Igl</a:t>
            </a:r>
            <a:r>
              <a:rPr lang="es-CL" sz="11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. Pentecostales</a:t>
            </a:r>
          </a:p>
          <a:p>
            <a:r>
              <a:rPr lang="es-CL" sz="11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1914 – Asambleas de Dios</a:t>
            </a:r>
          </a:p>
        </p:txBody>
      </p:sp>
      <p:sp>
        <p:nvSpPr>
          <p:cNvPr id="2096" name="72 CuadroTexto"/>
          <p:cNvSpPr txBox="1">
            <a:spLocks noChangeArrowheads="1"/>
          </p:cNvSpPr>
          <p:nvPr/>
        </p:nvSpPr>
        <p:spPr bwMode="auto">
          <a:xfrm>
            <a:off x="4140200" y="6165850"/>
            <a:ext cx="784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</a:t>
            </a:r>
            <a:r>
              <a:rPr lang="es-CL" sz="12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1830</a:t>
            </a:r>
          </a:p>
        </p:txBody>
      </p:sp>
      <p:sp>
        <p:nvSpPr>
          <p:cNvPr id="2097" name="73 CuadroTexto"/>
          <p:cNvSpPr txBox="1">
            <a:spLocks noChangeArrowheads="1"/>
          </p:cNvSpPr>
          <p:nvPr/>
        </p:nvSpPr>
        <p:spPr bwMode="auto">
          <a:xfrm>
            <a:off x="4859338" y="6165850"/>
            <a:ext cx="4033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2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Mormones (Joseph Smith – Nueva York)</a:t>
            </a:r>
          </a:p>
        </p:txBody>
      </p:sp>
      <p:sp>
        <p:nvSpPr>
          <p:cNvPr id="2098" name="74 CuadroTexto"/>
          <p:cNvSpPr txBox="1">
            <a:spLocks noChangeArrowheads="1"/>
          </p:cNvSpPr>
          <p:nvPr/>
        </p:nvSpPr>
        <p:spPr bwMode="auto">
          <a:xfrm>
            <a:off x="4140200" y="6381750"/>
            <a:ext cx="784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</a:t>
            </a:r>
            <a:r>
              <a:rPr lang="es-CL" sz="12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1844</a:t>
            </a:r>
          </a:p>
        </p:txBody>
      </p:sp>
      <p:sp>
        <p:nvSpPr>
          <p:cNvPr id="2099" name="75 CuadroTexto"/>
          <p:cNvSpPr txBox="1">
            <a:spLocks noChangeArrowheads="1"/>
          </p:cNvSpPr>
          <p:nvPr/>
        </p:nvSpPr>
        <p:spPr bwMode="auto">
          <a:xfrm>
            <a:off x="4859338" y="6381750"/>
            <a:ext cx="42846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2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La Iglesia Adventista del 7° Día (Ellen G. White – N. Inglaterra)</a:t>
            </a:r>
          </a:p>
        </p:txBody>
      </p:sp>
      <p:sp>
        <p:nvSpPr>
          <p:cNvPr id="2100" name="76 CuadroTexto"/>
          <p:cNvSpPr txBox="1">
            <a:spLocks noChangeArrowheads="1"/>
          </p:cNvSpPr>
          <p:nvPr/>
        </p:nvSpPr>
        <p:spPr bwMode="auto">
          <a:xfrm>
            <a:off x="4140200" y="6550025"/>
            <a:ext cx="784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4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    </a:t>
            </a:r>
            <a:r>
              <a:rPr lang="es-CL" sz="12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1872</a:t>
            </a:r>
          </a:p>
        </p:txBody>
      </p:sp>
      <p:sp>
        <p:nvSpPr>
          <p:cNvPr id="2101" name="77 CuadroTexto"/>
          <p:cNvSpPr txBox="1">
            <a:spLocks noChangeArrowheads="1"/>
          </p:cNvSpPr>
          <p:nvPr/>
        </p:nvSpPr>
        <p:spPr bwMode="auto">
          <a:xfrm>
            <a:off x="4859338" y="6581775"/>
            <a:ext cx="42846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1200" b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Testigos de Jehová (Charles T. Russel – Brooklyn, NY)</a:t>
            </a:r>
          </a:p>
        </p:txBody>
      </p:sp>
      <p:sp>
        <p:nvSpPr>
          <p:cNvPr id="63" name="Text Box 33"/>
          <p:cNvSpPr txBox="1">
            <a:spLocks noChangeArrowheads="1"/>
          </p:cNvSpPr>
          <p:nvPr/>
        </p:nvSpPr>
        <p:spPr bwMode="auto">
          <a:xfrm>
            <a:off x="6696075" y="1676400"/>
            <a:ext cx="2268538" cy="1346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66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6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Nombre</a:t>
            </a:r>
            <a:endParaRPr lang="en-US" sz="1600" b="1" dirty="0">
              <a:solidFill>
                <a:prstClr val="black"/>
              </a:solidFill>
              <a:latin typeface="Calibri"/>
              <a:cs typeface="Arial" pitchFamily="34" charset="0"/>
            </a:endParaRPr>
          </a:p>
          <a:p>
            <a:pPr marL="342900" indent="-342900" fontAlgn="auto">
              <a:spcBef>
                <a:spcPts val="66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en-US" sz="1600" b="1" dirty="0" err="1">
                <a:solidFill>
                  <a:prstClr val="black"/>
                </a:solidFill>
                <a:latin typeface="Calibri"/>
                <a:cs typeface="Arial" pitchFamily="34" charset="0"/>
              </a:rPr>
              <a:t>Organización</a:t>
            </a:r>
            <a:endParaRPr lang="en-US" sz="1600" b="1" dirty="0">
              <a:solidFill>
                <a:prstClr val="black"/>
              </a:solidFill>
              <a:latin typeface="Calibri"/>
              <a:cs typeface="Arial" pitchFamily="34" charset="0"/>
            </a:endParaRPr>
          </a:p>
          <a:p>
            <a:pPr marL="342900" indent="-342900" fontAlgn="auto">
              <a:spcBef>
                <a:spcPts val="66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en-US" sz="1600" b="1" dirty="0" err="1">
                <a:solidFill>
                  <a:prstClr val="black"/>
                </a:solidFill>
                <a:latin typeface="Calibri"/>
                <a:cs typeface="Arial" pitchFamily="34" charset="0"/>
              </a:rPr>
              <a:t>Adoración</a:t>
            </a:r>
            <a:endParaRPr lang="en-US" sz="1600" b="1" dirty="0">
              <a:solidFill>
                <a:prstClr val="black"/>
              </a:solidFill>
              <a:latin typeface="Calibri"/>
              <a:cs typeface="Arial" pitchFamily="34" charset="0"/>
            </a:endParaRPr>
          </a:p>
          <a:p>
            <a:pPr marL="342900" indent="-342900" fontAlgn="auto">
              <a:spcBef>
                <a:spcPts val="66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en-US" sz="16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Plan de </a:t>
            </a:r>
            <a:r>
              <a:rPr lang="en-US" sz="1600" b="1" dirty="0" err="1">
                <a:solidFill>
                  <a:prstClr val="black"/>
                </a:solidFill>
                <a:latin typeface="Calibri"/>
                <a:cs typeface="Arial" pitchFamily="34" charset="0"/>
              </a:rPr>
              <a:t>Salvación</a:t>
            </a:r>
            <a:endParaRPr lang="en-US" sz="1600" b="1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cxnSp>
        <p:nvCxnSpPr>
          <p:cNvPr id="61" name="60 Conector recto"/>
          <p:cNvCxnSpPr/>
          <p:nvPr/>
        </p:nvCxnSpPr>
        <p:spPr>
          <a:xfrm>
            <a:off x="3203848" y="1556792"/>
            <a:ext cx="0" cy="179387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Conector recto"/>
          <p:cNvCxnSpPr/>
          <p:nvPr/>
        </p:nvCxnSpPr>
        <p:spPr>
          <a:xfrm>
            <a:off x="3276600" y="1676400"/>
            <a:ext cx="3276600" cy="0"/>
          </a:xfrm>
          <a:prstGeom prst="line">
            <a:avLst/>
          </a:pr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40 CuadroTexto"/>
          <p:cNvSpPr txBox="1">
            <a:spLocks noChangeArrowheads="1"/>
          </p:cNvSpPr>
          <p:nvPr/>
        </p:nvSpPr>
        <p:spPr bwMode="auto">
          <a:xfrm>
            <a:off x="3352800" y="3886200"/>
            <a:ext cx="609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CL" sz="14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1054 </a:t>
            </a:r>
          </a:p>
        </p:txBody>
      </p:sp>
      <p:sp>
        <p:nvSpPr>
          <p:cNvPr id="66" name="65 CuadroTexto"/>
          <p:cNvSpPr txBox="1"/>
          <p:nvPr/>
        </p:nvSpPr>
        <p:spPr>
          <a:xfrm>
            <a:off x="6781800" y="3200400"/>
            <a:ext cx="2209800" cy="86177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s-CL" sz="1250" b="1" dirty="0" smtClean="0">
                <a:latin typeface="+mn-lt"/>
              </a:rPr>
              <a:t>James </a:t>
            </a:r>
            <a:r>
              <a:rPr lang="es-CL" sz="1250" b="1" dirty="0" err="1" smtClean="0">
                <a:latin typeface="+mn-lt"/>
              </a:rPr>
              <a:t>O’Kelly</a:t>
            </a:r>
            <a:r>
              <a:rPr lang="es-CL" sz="1250" b="1" dirty="0" smtClean="0">
                <a:latin typeface="+mn-lt"/>
              </a:rPr>
              <a:t>, (fines 1700</a:t>
            </a:r>
          </a:p>
          <a:p>
            <a:r>
              <a:rPr lang="es-CL" sz="1250" b="1" dirty="0" smtClean="0">
                <a:latin typeface="+mn-lt"/>
              </a:rPr>
              <a:t>Dr. Abner Jones (</a:t>
            </a:r>
            <a:r>
              <a:rPr lang="es-CL" sz="1250" b="1" dirty="0" err="1" smtClean="0">
                <a:latin typeface="+mn-lt"/>
              </a:rPr>
              <a:t>prin</a:t>
            </a:r>
            <a:r>
              <a:rPr lang="es-CL" sz="1250" b="1" dirty="0" smtClean="0">
                <a:latin typeface="+mn-lt"/>
              </a:rPr>
              <a:t>. 1800)</a:t>
            </a:r>
          </a:p>
          <a:p>
            <a:r>
              <a:rPr lang="es-CL" sz="1250" b="1" dirty="0" err="1" smtClean="0">
                <a:latin typeface="+mn-lt"/>
              </a:rPr>
              <a:t>Barton</a:t>
            </a:r>
            <a:r>
              <a:rPr lang="es-CL" sz="1250" b="1" dirty="0" smtClean="0">
                <a:latin typeface="+mn-lt"/>
              </a:rPr>
              <a:t> Stone,  Thomas y Alexander </a:t>
            </a:r>
            <a:r>
              <a:rPr lang="es-CL" sz="1250" b="1" dirty="0" err="1" smtClean="0">
                <a:latin typeface="+mn-lt"/>
              </a:rPr>
              <a:t>Campbel</a:t>
            </a:r>
            <a:r>
              <a:rPr lang="es-CL" sz="1250" b="1" dirty="0" smtClean="0">
                <a:latin typeface="+mn-lt"/>
              </a:rPr>
              <a:t> </a:t>
            </a:r>
            <a:r>
              <a:rPr lang="es-CL" sz="1100" b="1" dirty="0" smtClean="0">
                <a:latin typeface="+mn-lt"/>
              </a:rPr>
              <a:t>(prin.1800)</a:t>
            </a:r>
            <a:endParaRPr lang="es-CL" sz="1100" b="1" dirty="0">
              <a:latin typeface="+mn-lt"/>
            </a:endParaRPr>
          </a:p>
        </p:txBody>
      </p:sp>
      <p:cxnSp>
        <p:nvCxnSpPr>
          <p:cNvPr id="68" name="67 Conector recto de flecha"/>
          <p:cNvCxnSpPr/>
          <p:nvPr/>
        </p:nvCxnSpPr>
        <p:spPr>
          <a:xfrm flipH="1" flipV="1">
            <a:off x="8458200" y="1295400"/>
            <a:ext cx="228600" cy="19050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8" grpId="0"/>
      <p:bldP spid="12" grpId="0"/>
      <p:bldP spid="13" grpId="0"/>
      <p:bldP spid="47" grpId="0"/>
      <p:bldP spid="48" grpId="0"/>
      <p:bldP spid="50" grpId="0"/>
      <p:bldP spid="52" grpId="0"/>
      <p:bldP spid="5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990600"/>
          </a:xfrm>
        </p:spPr>
        <p:txBody>
          <a:bodyPr/>
          <a:lstStyle/>
          <a:p>
            <a:pPr marL="857250" indent="-857250" eaLnBrk="1" hangingPunct="1"/>
            <a:r>
              <a:rPr lang="en-US" b="1" dirty="0" smtClean="0">
                <a:solidFill>
                  <a:srgbClr val="585454"/>
                </a:solidFill>
              </a:rPr>
              <a:t>¿</a:t>
            </a:r>
            <a:r>
              <a:rPr lang="en-US" sz="4200" b="1" dirty="0" err="1" smtClean="0">
                <a:solidFill>
                  <a:srgbClr val="585454"/>
                </a:solidFill>
              </a:rPr>
              <a:t>Qué</a:t>
            </a:r>
            <a:r>
              <a:rPr lang="en-US" sz="4200" b="1" dirty="0" smtClean="0">
                <a:solidFill>
                  <a:srgbClr val="585454"/>
                </a:solidFill>
              </a:rPr>
              <a:t> </a:t>
            </a:r>
            <a:r>
              <a:rPr lang="en-US" sz="4200" b="1" dirty="0" err="1" smtClean="0">
                <a:solidFill>
                  <a:srgbClr val="585454"/>
                </a:solidFill>
              </a:rPr>
              <a:t>debe</a:t>
            </a:r>
            <a:r>
              <a:rPr lang="en-US" sz="4200" b="1" dirty="0" smtClean="0">
                <a:solidFill>
                  <a:srgbClr val="585454"/>
                </a:solidFill>
              </a:rPr>
              <a:t> </a:t>
            </a:r>
            <a:r>
              <a:rPr lang="en-US" sz="4200" b="1" dirty="0" err="1" smtClean="0">
                <a:solidFill>
                  <a:srgbClr val="585454"/>
                </a:solidFill>
              </a:rPr>
              <a:t>hacer</a:t>
            </a:r>
            <a:r>
              <a:rPr lang="en-US" sz="4200" b="1" dirty="0" smtClean="0">
                <a:solidFill>
                  <a:srgbClr val="585454"/>
                </a:solidFill>
              </a:rPr>
              <a:t> </a:t>
            </a:r>
            <a:r>
              <a:rPr lang="en-US" sz="4200" b="1" dirty="0" err="1" smtClean="0">
                <a:solidFill>
                  <a:srgbClr val="585454"/>
                </a:solidFill>
              </a:rPr>
              <a:t>Ud</a:t>
            </a:r>
            <a:r>
              <a:rPr lang="en-US" sz="4200" b="1" dirty="0" smtClean="0">
                <a:solidFill>
                  <a:srgbClr val="585454"/>
                </a:solidFill>
              </a:rPr>
              <a:t>. </a:t>
            </a:r>
            <a:r>
              <a:rPr lang="en-US" sz="4200" b="1" dirty="0" err="1" smtClean="0">
                <a:solidFill>
                  <a:srgbClr val="585454"/>
                </a:solidFill>
              </a:rPr>
              <a:t>para</a:t>
            </a:r>
            <a:r>
              <a:rPr lang="en-US" sz="4200" b="1" dirty="0" smtClean="0">
                <a:solidFill>
                  <a:srgbClr val="585454"/>
                </a:solidFill>
              </a:rPr>
              <a:t> ser Salvo?</a:t>
            </a:r>
            <a:endParaRPr lang="en-US" sz="4200" dirty="0" smtClean="0">
              <a:solidFill>
                <a:srgbClr val="585454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9512" y="1752600"/>
            <a:ext cx="8735888" cy="46482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  <a:tabLst/>
              <a:defRPr/>
            </a:pPr>
            <a:r>
              <a:rPr kumimoji="0" lang="es-CL" sz="27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Oír</a:t>
            </a:r>
            <a:r>
              <a:rPr kumimoji="0" lang="es-C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el evangelio, a Jesús –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Hch.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15:4;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Rom.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10:17</a:t>
            </a:r>
          </a:p>
          <a:p>
            <a:pPr marL="365760" lvl="0" indent="-256032">
              <a:spcBef>
                <a:spcPts val="800"/>
              </a:spcBef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Creer</a:t>
            </a:r>
            <a:r>
              <a:rPr kumimoji="0" lang="es-C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en el evangelio, en Jesús – </a:t>
            </a:r>
            <a:r>
              <a:rPr lang="es-CL" sz="2700" b="1" dirty="0" err="1" smtClean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Jn.</a:t>
            </a:r>
            <a:r>
              <a:rPr lang="es-CL" sz="2700" b="1" dirty="0" smtClean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 8:24; </a:t>
            </a:r>
            <a:r>
              <a:rPr lang="es-CL" sz="2700" b="1" dirty="0" err="1" smtClean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Mr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 16:16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  <a:tabLst/>
              <a:defRPr/>
            </a:pP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Arrepentirse</a:t>
            </a:r>
            <a:r>
              <a:rPr kumimoji="0" lang="es-C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de sus pecados –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Lc.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13:3, 5;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Hch.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2:38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  <a:tabLst/>
              <a:defRPr/>
            </a:pP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Confesar</a:t>
            </a:r>
            <a:r>
              <a:rPr kumimoji="0" lang="es-C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CL" sz="2700" dirty="0" smtClean="0">
                <a:latin typeface="Lucida Sans Unicode" pitchFamily="34" charset="0"/>
                <a:cs typeface="Lucida Sans Unicode" pitchFamily="34" charset="0"/>
              </a:rPr>
              <a:t>su fe en</a:t>
            </a:r>
            <a:r>
              <a:rPr kumimoji="0" lang="es-C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Jesús, como el Hijo de Dios, como Señor –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Mat.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10:32;</a:t>
            </a:r>
            <a:r>
              <a:rPr kumimoji="0" lang="es-CL" sz="27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Rom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 10:9-10;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Hch.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8:36-37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  <a:tabLst/>
              <a:defRPr/>
            </a:pP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Ser bautizado </a:t>
            </a:r>
            <a:r>
              <a:rPr kumimoji="0" lang="es-C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(sepultado en agua,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Rom.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6:3</a:t>
            </a:r>
            <a:r>
              <a:rPr kumimoji="0" lang="es-C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) para el perdón de sus pecados – 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Mr. 16:16;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Hch.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2:38;</a:t>
            </a:r>
            <a:r>
              <a:rPr kumimoji="0" lang="es-CL" sz="27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22:16</a:t>
            </a:r>
            <a:r>
              <a:rPr lang="es-CL" sz="2700" b="1" dirty="0" smtClean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; </a:t>
            </a:r>
            <a:r>
              <a:rPr lang="es-CL" sz="2700" b="1" dirty="0" err="1" smtClean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Rom</a:t>
            </a:r>
            <a:r>
              <a:rPr lang="es-CL" sz="2700" b="1" dirty="0" smtClean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. 6:3-4; </a:t>
            </a:r>
            <a:r>
              <a:rPr lang="es-CL" sz="2700" b="1" dirty="0" err="1" smtClean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Gál</a:t>
            </a:r>
            <a:r>
              <a:rPr lang="es-CL" sz="2700" b="1" dirty="0" smtClean="0">
                <a:solidFill>
                  <a:srgbClr val="C00000"/>
                </a:solidFill>
                <a:latin typeface="Lucida Sans Unicode" pitchFamily="34" charset="0"/>
                <a:cs typeface="Lucida Sans Unicode" pitchFamily="34" charset="0"/>
              </a:rPr>
              <a:t>. 3:27.</a:t>
            </a:r>
            <a:endParaRPr kumimoji="0" lang="es-CL" sz="27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Lucida Sans Unicode" pitchFamily="34" charset="0"/>
              <a:cs typeface="Lucida Sans Unicode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None/>
              <a:tabLst/>
              <a:defRPr/>
            </a:pPr>
            <a:r>
              <a:rPr kumimoji="0" lang="es-CL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kumimoji="0" lang="es-C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……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  <a:tabLst/>
              <a:defRPr/>
            </a:pP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Perseverar</a:t>
            </a:r>
            <a:r>
              <a:rPr kumimoji="0" lang="es-C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como un cristiano fiel hasta el fin -             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Apoc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. 2:10; Col. 1:23 (1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Jn.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1:9; </a:t>
            </a:r>
            <a:r>
              <a:rPr kumimoji="0" lang="es-CL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Hch.</a:t>
            </a:r>
            <a:r>
              <a:rPr kumimoji="0" lang="es-CL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itchFamily="34" charset="0"/>
                <a:cs typeface="Lucida Sans Unicode" pitchFamily="34" charset="0"/>
              </a:rPr>
              <a:t> 8:22)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  <a:tabLst/>
              <a:defRPr/>
            </a:pP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rbe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CL" dirty="0" smtClean="0"/>
              <a:t> </a:t>
            </a:r>
            <a:r>
              <a:rPr lang="es-CL" sz="2000" dirty="0" smtClean="0"/>
              <a:t>Estudio preparado por,</a:t>
            </a:r>
          </a:p>
          <a:p>
            <a:pPr algn="ctr">
              <a:buNone/>
            </a:pPr>
            <a:r>
              <a:rPr lang="es-CL" sz="2000" dirty="0" smtClean="0"/>
              <a:t>  </a:t>
            </a:r>
            <a:r>
              <a:rPr lang="es-CL" sz="2000" b="1" dirty="0" smtClean="0"/>
              <a:t>Carlos R. Bello</a:t>
            </a:r>
            <a:endParaRPr lang="es-CL" sz="2000" dirty="0" smtClean="0"/>
          </a:p>
          <a:p>
            <a:pPr algn="ctr">
              <a:buNone/>
            </a:pPr>
            <a:r>
              <a:rPr lang="es-CL" sz="2000" dirty="0" smtClean="0"/>
              <a:t>  Predicador del Evangelio</a:t>
            </a:r>
          </a:p>
          <a:p>
            <a:pPr algn="ctr">
              <a:buNone/>
            </a:pPr>
            <a:r>
              <a:rPr lang="es-CL" sz="2000" u="sng" dirty="0" smtClean="0">
                <a:solidFill>
                  <a:srgbClr val="28287A"/>
                </a:solidFill>
              </a:rPr>
              <a:t>cbello2@gmail.com</a:t>
            </a:r>
          </a:p>
          <a:p>
            <a:pPr algn="ctr">
              <a:buNone/>
            </a:pPr>
            <a:r>
              <a:rPr lang="es-CL" sz="2000" dirty="0" smtClean="0"/>
              <a:t>56 -71-2682604 </a:t>
            </a:r>
          </a:p>
          <a:p>
            <a:pPr algn="ctr">
              <a:buNone/>
            </a:pPr>
            <a:r>
              <a:rPr lang="es-CL" sz="2000" dirty="0" smtClean="0"/>
              <a:t>56 - 9 - 82504874 </a:t>
            </a:r>
          </a:p>
          <a:p>
            <a:pPr algn="ctr">
              <a:buNone/>
            </a:pPr>
            <a:r>
              <a:rPr lang="es-CL" sz="2000" u="sng" dirty="0" smtClean="0">
                <a:solidFill>
                  <a:srgbClr val="28287A"/>
                </a:solidFill>
                <a:hlinkClick r:id="rId2"/>
              </a:rPr>
              <a:t>www.carlosrbello.wordpress.com</a:t>
            </a:r>
            <a:r>
              <a:rPr lang="es-CL" sz="2000" u="sng" dirty="0" smtClean="0">
                <a:solidFill>
                  <a:srgbClr val="28287A"/>
                </a:solidFill>
              </a:rPr>
              <a:t> </a:t>
            </a:r>
          </a:p>
          <a:p>
            <a:pPr algn="ctr">
              <a:buNone/>
            </a:pPr>
            <a:endParaRPr lang="es-CL" sz="2000" dirty="0" smtClean="0"/>
          </a:p>
          <a:p>
            <a:pPr algn="ctr">
              <a:buNone/>
            </a:pPr>
            <a:r>
              <a:rPr lang="es-CL" sz="2000" dirty="0" smtClean="0"/>
              <a:t>* Idea tomada de un sermón por Chris </a:t>
            </a:r>
            <a:r>
              <a:rPr lang="es-CL" sz="2000" dirty="0" err="1" smtClean="0"/>
              <a:t>Reeves</a:t>
            </a:r>
            <a:r>
              <a:rPr lang="es-CL" sz="2000" dirty="0" smtClean="0"/>
              <a:t>, y algunos tratados y otros estudios bíblicos de varios autores.</a:t>
            </a:r>
          </a:p>
          <a:p>
            <a:pPr algn="ctr">
              <a:buNone/>
            </a:pPr>
            <a:r>
              <a:rPr lang="es-CL" sz="2000" dirty="0" smtClean="0"/>
              <a:t>Presentado en la iglesia de Cristo en Villa Las Palmeras, Talca (Septiembre-Agosto, 2016).</a:t>
            </a:r>
            <a:endParaRPr lang="es-CL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28600" y="0"/>
            <a:ext cx="8915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s-CL" sz="3000" b="1" i="1" dirty="0" smtClean="0">
                <a:solidFill>
                  <a:schemeClr val="accent1">
                    <a:lumMod val="50000"/>
                  </a:schemeClr>
                </a:solidFill>
                <a:latin typeface="Constantia" pitchFamily="18" charset="0"/>
                <a:cs typeface="Arial" pitchFamily="34" charset="0"/>
              </a:rPr>
              <a:t>Cómo Identificar la (verdadera) Iglesia del Señor</a:t>
            </a:r>
            <a:endParaRPr lang="es-CL" sz="3000" b="1" i="1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3710</TotalTime>
  <Words>4089</Words>
  <Application>Microsoft Office PowerPoint</Application>
  <PresentationFormat>Presentación en pantalla (4:3)</PresentationFormat>
  <Paragraphs>474</Paragraphs>
  <Slides>25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Level</vt:lpstr>
      <vt:lpstr>1_Level</vt:lpstr>
      <vt:lpstr>Office Theme</vt:lpstr>
      <vt:lpstr>2_Tema de Office</vt:lpstr>
      <vt:lpstr>1_Tema de Office</vt:lpstr>
      <vt:lpstr>                         Cómo Identificar la             (verdadera) Iglesia del Señor</vt:lpstr>
      <vt:lpstr>Introducción</vt:lpstr>
      <vt:lpstr>Introducción</vt:lpstr>
      <vt:lpstr>Introducción</vt:lpstr>
      <vt:lpstr>Nombre de la Iglesia</vt:lpstr>
      <vt:lpstr>Lugar de Nacimiento de la Iglesia</vt:lpstr>
      <vt:lpstr>Edad (comienzo) de la Iglesia</vt:lpstr>
      <vt:lpstr>Fundador/Fundamento de la Iglesia</vt:lpstr>
      <vt:lpstr>Doctrina/Mensaje de la Iglesia</vt:lpstr>
      <vt:lpstr>Diapositiva 10</vt:lpstr>
      <vt:lpstr>Organización de la Iglesia</vt:lpstr>
      <vt:lpstr>Diapositiva 12</vt:lpstr>
      <vt:lpstr>Trabajo (Misisón, Naturaleza) de la Iglesia</vt:lpstr>
      <vt:lpstr>Diapositiva 14</vt:lpstr>
      <vt:lpstr>Diapositiva 15</vt:lpstr>
      <vt:lpstr>La Adoración de la Iglesia</vt:lpstr>
      <vt:lpstr>Condiciones de Membresía de la Iglesia</vt:lpstr>
      <vt:lpstr>Otras Características que también importan</vt:lpstr>
      <vt:lpstr>Conclusión</vt:lpstr>
      <vt:lpstr>Conclusión</vt:lpstr>
      <vt:lpstr>Diapositiva 21</vt:lpstr>
      <vt:lpstr>Conclusión</vt:lpstr>
      <vt:lpstr>Diapositiva 23</vt:lpstr>
      <vt:lpstr>¿Qué debe hacer Ud. para ser Salvo?</vt:lpstr>
      <vt:lpstr>Diapositiva 25</vt:lpstr>
    </vt:vector>
  </TitlesOfParts>
  <Company>Iglesia de Cristo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Me?</dc:title>
  <dc:creator>Carlos Bello</dc:creator>
  <cp:lastModifiedBy>Centor</cp:lastModifiedBy>
  <cp:revision>678</cp:revision>
  <dcterms:created xsi:type="dcterms:W3CDTF">2005-09-09T17:09:33Z</dcterms:created>
  <dcterms:modified xsi:type="dcterms:W3CDTF">2017-05-06T19:51:41Z</dcterms:modified>
</cp:coreProperties>
</file>